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314" r:id="rId2"/>
    <p:sldId id="337" r:id="rId3"/>
    <p:sldId id="403" r:id="rId4"/>
    <p:sldId id="345" r:id="rId5"/>
    <p:sldId id="317" r:id="rId6"/>
    <p:sldId id="318" r:id="rId7"/>
    <p:sldId id="316" r:id="rId8"/>
    <p:sldId id="339" r:id="rId9"/>
    <p:sldId id="344" r:id="rId10"/>
    <p:sldId id="340" r:id="rId11"/>
    <p:sldId id="341" r:id="rId12"/>
    <p:sldId id="342" r:id="rId13"/>
    <p:sldId id="352" r:id="rId14"/>
    <p:sldId id="338" r:id="rId15"/>
    <p:sldId id="353" r:id="rId16"/>
    <p:sldId id="356" r:id="rId17"/>
    <p:sldId id="357" r:id="rId18"/>
    <p:sldId id="354" r:id="rId19"/>
    <p:sldId id="355" r:id="rId20"/>
    <p:sldId id="358" r:id="rId21"/>
    <p:sldId id="359" r:id="rId22"/>
    <p:sldId id="399" r:id="rId23"/>
    <p:sldId id="365" r:id="rId24"/>
    <p:sldId id="366" r:id="rId25"/>
    <p:sldId id="398" r:id="rId26"/>
    <p:sldId id="360" r:id="rId27"/>
    <p:sldId id="361" r:id="rId28"/>
    <p:sldId id="364" r:id="rId29"/>
    <p:sldId id="347" r:id="rId30"/>
    <p:sldId id="367" r:id="rId31"/>
    <p:sldId id="362" r:id="rId32"/>
    <p:sldId id="368" r:id="rId33"/>
    <p:sldId id="363" r:id="rId34"/>
    <p:sldId id="349" r:id="rId35"/>
    <p:sldId id="370" r:id="rId36"/>
    <p:sldId id="371" r:id="rId37"/>
    <p:sldId id="397" r:id="rId38"/>
    <p:sldId id="400" r:id="rId39"/>
    <p:sldId id="401" r:id="rId40"/>
    <p:sldId id="402" r:id="rId41"/>
    <p:sldId id="372" r:id="rId42"/>
    <p:sldId id="373" r:id="rId43"/>
    <p:sldId id="374" r:id="rId44"/>
    <p:sldId id="375" r:id="rId45"/>
    <p:sldId id="376" r:id="rId46"/>
    <p:sldId id="377" r:id="rId47"/>
    <p:sldId id="378" r:id="rId48"/>
    <p:sldId id="379" r:id="rId49"/>
    <p:sldId id="380" r:id="rId50"/>
    <p:sldId id="381" r:id="rId51"/>
    <p:sldId id="382" r:id="rId52"/>
    <p:sldId id="383" r:id="rId53"/>
    <p:sldId id="407" r:id="rId54"/>
    <p:sldId id="384" r:id="rId55"/>
    <p:sldId id="385" r:id="rId56"/>
    <p:sldId id="386" r:id="rId57"/>
    <p:sldId id="387" r:id="rId58"/>
    <p:sldId id="405" r:id="rId59"/>
    <p:sldId id="406" r:id="rId60"/>
    <p:sldId id="388" r:id="rId61"/>
    <p:sldId id="389" r:id="rId62"/>
    <p:sldId id="390" r:id="rId63"/>
    <p:sldId id="392" r:id="rId64"/>
    <p:sldId id="393" r:id="rId65"/>
    <p:sldId id="394" r:id="rId66"/>
    <p:sldId id="395" r:id="rId67"/>
    <p:sldId id="396" r:id="rId68"/>
    <p:sldId id="404" r:id="rId6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éma alapján készült stílus 1 – 3. jelölőszín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F9D258-83ED-46D8-B6E2-D77502E3659F}" type="datetimeFigureOut">
              <a:rPr lang="hu-HU"/>
              <a:pPr>
                <a:defRPr/>
              </a:pPr>
              <a:t>2019.11.13.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E71328-0D9B-4674-A9EA-E2E175791C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6037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71328-0D9B-4674-A9EA-E2E175791C81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9111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1831FD1-B564-4928-AA0B-7A98186AE0DA}" type="slidenum">
              <a:rPr lang="hu-HU" sz="1200">
                <a:latin typeface="Times New Roman" pitchFamily="18" charset="0"/>
              </a:rPr>
              <a:pPr algn="r"/>
              <a:t>41</a:t>
            </a:fld>
            <a:endParaRPr lang="hu-HU" sz="120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9955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ED656F8-8AA9-4B0C-9A41-568BF461C4B2}" type="slidenum">
              <a:rPr lang="hu-HU" sz="1200">
                <a:latin typeface="Times New Roman" pitchFamily="18" charset="0"/>
              </a:rPr>
              <a:pPr algn="r"/>
              <a:t>42</a:t>
            </a:fld>
            <a:endParaRPr lang="hu-HU" sz="120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4586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5B51F4D-2EA2-4B83-8AD4-2B8CE1BCC676}" type="slidenum">
              <a:rPr lang="hu-HU" sz="1200">
                <a:latin typeface="Times New Roman" pitchFamily="18" charset="0"/>
              </a:rPr>
              <a:pPr algn="r"/>
              <a:t>43</a:t>
            </a:fld>
            <a:endParaRPr lang="hu-HU" sz="120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7626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240B86-8E53-4723-875A-633D5471ECB7}" type="slidenum">
              <a:rPr lang="hu-HU" sz="1200">
                <a:latin typeface="Times New Roman" pitchFamily="18" charset="0"/>
              </a:rPr>
              <a:pPr algn="r"/>
              <a:t>44</a:t>
            </a:fld>
            <a:endParaRPr lang="hu-HU" sz="120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9161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3ED3BE0-A933-4592-9FB2-A808F4F3B034}" type="slidenum">
              <a:rPr lang="hu-HU" sz="1200">
                <a:latin typeface="Times New Roman" pitchFamily="18" charset="0"/>
              </a:rPr>
              <a:pPr algn="r"/>
              <a:t>57</a:t>
            </a:fld>
            <a:endParaRPr lang="hu-HU" sz="120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6093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57FE-65E2-4144-991D-AE9ADC109B42}" type="datetimeFigureOut">
              <a:rPr lang="hu-HU"/>
              <a:pPr>
                <a:defRPr/>
              </a:pPr>
              <a:t>2019.11.13.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DC91-34D8-436D-941A-02F33858EA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BCEE-CB17-447F-8621-294D8DE1EA91}" type="datetimeFigureOut">
              <a:rPr lang="hu-HU"/>
              <a:pPr>
                <a:defRPr/>
              </a:pPr>
              <a:t>2019.11.13.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18BCA-2BFA-48F6-9FC4-8E51B2EFAA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4972-B1FF-4691-B6AC-AAE8E3449A6E}" type="datetimeFigureOut">
              <a:rPr lang="hu-HU"/>
              <a:pPr>
                <a:defRPr/>
              </a:pPr>
              <a:t>2019.11.13.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7717-D84D-45A8-8C6B-CACE3F549A8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Cím, tartalo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61D70-A12A-4240-A016-F28206D807B7}" type="datetimeFigureOut">
              <a:rPr lang="hu-HU"/>
              <a:pPr>
                <a:defRPr/>
              </a:pPr>
              <a:t>2019.11.13.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B1C19-1744-4B8F-A350-14C84699AF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A7CB2-C2A7-462B-B28F-317BA12F4C34}" type="datetimeFigureOut">
              <a:rPr lang="hu-HU"/>
              <a:pPr>
                <a:defRPr/>
              </a:pPr>
              <a:t>2019.11.13.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BE175-DC8C-465D-8301-A744A54A3D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6D2CA-A431-41B0-9664-10F6703BB55A}" type="datetimeFigureOut">
              <a:rPr lang="hu-HU"/>
              <a:pPr>
                <a:defRPr/>
              </a:pPr>
              <a:t>2019.11.13.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78D-B8A3-400D-862B-C3228857C4A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71EBD-FD7E-49D0-8648-0F65A0C4EA45}" type="datetimeFigureOut">
              <a:rPr lang="hu-HU"/>
              <a:pPr>
                <a:defRPr/>
              </a:pPr>
              <a:t>2019.11.13.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8CD9F-6F68-4921-9F92-128A41371B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162C-F071-44AD-8FA0-194392B89D9E}" type="datetimeFigureOut">
              <a:rPr lang="hu-HU"/>
              <a:pPr>
                <a:defRPr/>
              </a:pPr>
              <a:t>2019.11.13.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B6C3F-A453-4C55-9265-22B9CD252F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4A7CA-A39F-4C4C-B903-75AF7233041C}" type="datetimeFigureOut">
              <a:rPr lang="hu-HU"/>
              <a:pPr>
                <a:defRPr/>
              </a:pPr>
              <a:t>2019.11.13.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762F6-3C70-45A7-9591-696956F0B90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0D8DF-D1B8-4B28-918A-990F350185A8}" type="datetimeFigureOut">
              <a:rPr lang="hu-HU"/>
              <a:pPr>
                <a:defRPr/>
              </a:pPr>
              <a:t>2019.11.13.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FEC7-0F67-4B49-BAD6-B1137221A2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1E2A7-4E5B-4123-8104-6CBC3C2DD141}" type="datetimeFigureOut">
              <a:rPr lang="hu-HU"/>
              <a:pPr>
                <a:defRPr/>
              </a:pPr>
              <a:t>2019.11.13.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59558-77FE-4411-866F-E26F4771B3C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3444-2898-4BFE-B662-FA5A89979317}" type="datetimeFigureOut">
              <a:rPr lang="hu-HU"/>
              <a:pPr>
                <a:defRPr/>
              </a:pPr>
              <a:t>2019.11.13.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37794-8CD1-40A6-8BF1-90DF1EAC2E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DE54E7-2E78-4EF2-B876-ED8A47A2DB76}" type="datetimeFigureOut">
              <a:rPr lang="hu-HU"/>
              <a:pPr>
                <a:defRPr/>
              </a:pPr>
              <a:t>2019.11.13.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0451E-31A2-4952-A256-1D3E9C1AFB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hu/imgres?imgurl=http://lazarus.elte.hu/hun/hunkarta/sajto/nemeth-balint/meteoland.jpg&amp;imgrefurl=http://lazarus.elte.hu/hun/hunkarta/sajto/nemeth-balint/meteorologia3.htm&amp;h=300&amp;w=500&amp;sz=160&amp;hl=hu&amp;start=1&amp;tbnid=7sSLN_eckNADvM:&amp;tbnh=78&amp;tbnw=130&amp;prev=/images?q=orsz%C3%A1ghat%C3%A1r&amp;gbv=2&amp;svnum=10&amp;hl=hu&amp;sa=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w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wm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6.wmf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image" Target="../media/image18.png"/><Relationship Id="rId21" Type="http://schemas.openxmlformats.org/officeDocument/2006/relationships/image" Target="../media/image36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5" Type="http://schemas.openxmlformats.org/officeDocument/2006/relationships/image" Target="../media/image40.png"/><Relationship Id="rId2" Type="http://schemas.openxmlformats.org/officeDocument/2006/relationships/hyperlink" Target="https://hu.wikipedia.org/wiki/Orsz%C3%A1gok_list%C3%A1ja_az_emberi_fejletts%C3%A9gi_index_alapj%C3%A1n" TargetMode="External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24" Type="http://schemas.openxmlformats.org/officeDocument/2006/relationships/image" Target="../media/image39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23" Type="http://schemas.openxmlformats.org/officeDocument/2006/relationships/image" Target="../media/image38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Relationship Id="rId22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Makroökonómia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 piacgazdaságok működésének elmélete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5121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 Say-törvény kritikája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"A modern gondolkodást még mindig átitatja az a nézet, hogy az emberek egy vagy más módon, de mindenképpen elköltik a pénzüket, ami másképpen azt is jelenti, hogy a termelés </a:t>
            </a:r>
            <a:r>
              <a:rPr lang="hu-HU" altLang="hu-HU" sz="2800" i="1" dirty="0" smtClean="0"/>
              <a:t>költségeit </a:t>
            </a:r>
            <a:r>
              <a:rPr lang="hu-HU" altLang="hu-HU" sz="2800" dirty="0" smtClean="0"/>
              <a:t>összességükben mindig fedezik a kereslet által lehetővé tett eladási bevételek, ez azért tűnik hihetőnek, mert nehéz megkülönböztetni egy másik hasonlónak látszó kétségbevonhatatlan tételtől, mely szerint a termelés szereplőinek összes jövedelme szükségképpen egyenlő a termelés értékével". (Keynes [1965] 39-40.o.)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A  </a:t>
            </a:r>
            <a:r>
              <a:rPr lang="hu-HU" altLang="hu-HU" sz="2800" dirty="0" err="1" smtClean="0"/>
              <a:t>Say-törvény</a:t>
            </a:r>
            <a:r>
              <a:rPr lang="hu-HU" altLang="hu-HU" sz="2800" dirty="0" smtClean="0"/>
              <a:t> ellentéte: eladatlan áru, vagy </a:t>
            </a:r>
            <a:r>
              <a:rPr lang="hu-HU" altLang="hu-HU" sz="2800" dirty="0" err="1" smtClean="0"/>
              <a:t>megsem</a:t>
            </a:r>
            <a:r>
              <a:rPr lang="hu-HU" altLang="hu-HU" sz="2800" dirty="0" smtClean="0"/>
              <a:t> termelt áru (kihasználatlan erőforrások) ↔ elköltetlen pénz</a:t>
            </a:r>
          </a:p>
        </p:txBody>
      </p:sp>
    </p:spTree>
    <p:extLst>
      <p:ext uri="{BB962C8B-B14F-4D97-AF65-F5344CB8AC3E}">
        <p14:creationId xmlns:p14="http://schemas.microsoft.com/office/powerpoint/2010/main" val="384321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hu-HU" altLang="hu-HU" sz="3200" smtClean="0"/>
              <a:t>Say-törvény kritika és elégtelen kereslet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Keynes szerint a kapitalizmus pénzgazdaság és nem egyszerű cseregazdaság, amelyben </a:t>
            </a:r>
            <a:r>
              <a:rPr lang="hu-HU" altLang="hu-HU" sz="2400" b="1" dirty="0" smtClean="0"/>
              <a:t>a pénz a gazdagság általános formája, és önálló törekvés tárgya. </a:t>
            </a:r>
            <a:r>
              <a:rPr lang="hu-HU" altLang="hu-HU" sz="2400" dirty="0" smtClean="0"/>
              <a:t>Ezért, ha valaki eladja áruját, az érte kapott pénzt nem feltétlenül igyekszik elkölteni. Ha viszont </a:t>
            </a:r>
            <a:r>
              <a:rPr lang="hu-HU" altLang="hu-HU" sz="2400" b="1" dirty="0" smtClean="0"/>
              <a:t>valaki nem vásárol, ennek következtében mások nem tudnak eladni, így kevesebbet képesek ők is vásárolni stb.(negatív multiplikátor)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Ez </a:t>
            </a:r>
            <a:r>
              <a:rPr lang="hu-HU" altLang="hu-HU" sz="2400" b="1" dirty="0" smtClean="0"/>
              <a:t>a piacok általános beszűkülését eredményezi,</a:t>
            </a:r>
            <a:r>
              <a:rPr lang="hu-HU" altLang="hu-HU" sz="2400" dirty="0" smtClean="0"/>
              <a:t> így szükségszerű olyan helyzetek kialakulása, amikor a </a:t>
            </a:r>
            <a:r>
              <a:rPr lang="hu-HU" altLang="hu-HU" sz="2400" b="1" dirty="0" smtClean="0"/>
              <a:t>„kereslet zömmel a pénz felé irányul”,</a:t>
            </a:r>
            <a:r>
              <a:rPr lang="hu-HU" altLang="hu-HU" sz="2400" dirty="0" smtClean="0"/>
              <a:t> vagyis a többség csak eladni akar, anélkül, hogy vásárolna. </a:t>
            </a:r>
            <a:r>
              <a:rPr lang="hu-HU" altLang="hu-HU" sz="2400" b="1" dirty="0" smtClean="0"/>
              <a:t>Ez az összes kereslet elégtelenségét jelenti, a kínálattal szemben.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b="1" dirty="0" smtClean="0"/>
              <a:t>Marx: a válság elvont lehetősége</a:t>
            </a:r>
            <a:r>
              <a:rPr lang="hu-HU" altLang="hu-HU" sz="2400" dirty="0" smtClean="0"/>
              <a:t> = pénz = az eladás ás a vétel szétválhat </a:t>
            </a:r>
          </a:p>
        </p:txBody>
      </p:sp>
    </p:spTree>
    <p:extLst>
      <p:ext uri="{BB962C8B-B14F-4D97-AF65-F5344CB8AC3E}">
        <p14:creationId xmlns:p14="http://schemas.microsoft.com/office/powerpoint/2010/main" val="332190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Pénzgazdaság</a:t>
            </a:r>
          </a:p>
        </p:txBody>
      </p:sp>
      <p:sp>
        <p:nvSpPr>
          <p:cNvPr id="1741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"Akkor sem szabadulhatnánk meg a pénztől, ha eltörölnénk az aranyat, az ezüstöt és a törvényes fizetési eszközöket. Bármely tartós vagyontárgy szert tehet pénztulajdonságokra, okot adhat tehát a pénzt használó gazdaság jellegzetes problémáinak a felmerülésére.„</a:t>
            </a:r>
          </a:p>
          <a:p>
            <a:pPr eaLnBrk="1" hangingPunct="1"/>
            <a:r>
              <a:rPr lang="hu-HU" altLang="hu-HU" dirty="0" smtClean="0"/>
              <a:t>( Keynes [1965] 319. o.)</a:t>
            </a:r>
          </a:p>
          <a:p>
            <a:pPr eaLnBrk="1" hangingPunct="1"/>
            <a:r>
              <a:rPr lang="hu-HU" altLang="hu-HU" dirty="0" smtClean="0"/>
              <a:t>Vö. </a:t>
            </a:r>
            <a:r>
              <a:rPr lang="hu-HU" altLang="hu-HU" dirty="0" err="1" smtClean="0"/>
              <a:t>Say</a:t>
            </a:r>
            <a:r>
              <a:rPr lang="hu-HU" altLang="hu-HU" dirty="0" smtClean="0"/>
              <a:t> „a pénz értéke is romlandó” </a:t>
            </a:r>
          </a:p>
        </p:txBody>
      </p:sp>
    </p:spTree>
    <p:extLst>
      <p:ext uri="{BB962C8B-B14F-4D97-AF65-F5344CB8AC3E}">
        <p14:creationId xmlns:p14="http://schemas.microsoft.com/office/powerpoint/2010/main" val="161622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/>
              <a:t>Az uralkodó elméletet azonban csak időlegesen szorította háttérbe a keynesi, sőt felhígult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pénz valódi szerepét nélkülöző elmélet volt továbbra is a meghatározó</a:t>
            </a:r>
          </a:p>
          <a:p>
            <a:r>
              <a:rPr lang="hu-HU" b="1" dirty="0" smtClean="0"/>
              <a:t>- általános egyensúly elmélet</a:t>
            </a:r>
          </a:p>
          <a:p>
            <a:r>
              <a:rPr lang="hu-HU" b="1" dirty="0" smtClean="0"/>
              <a:t>Az egyensúly előfeltételezett</a:t>
            </a:r>
          </a:p>
          <a:p>
            <a:r>
              <a:rPr lang="hu-HU" dirty="0" smtClean="0"/>
              <a:t>Ezt az árverező biztosítja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↔ decentralizált gazdaság</a:t>
            </a:r>
            <a:endParaRPr lang="hu-HU" dirty="0" smtClean="0"/>
          </a:p>
          <a:p>
            <a:r>
              <a:rPr lang="hu-HU" dirty="0" smtClean="0"/>
              <a:t>Nem engedi a nem egyensúlyi áron történő cserét („hamis csere”)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16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Az árverező kiiktatása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/>
              <a:t>A hamis cserét az árverező akadályozza meg</a:t>
            </a:r>
            <a:r>
              <a:rPr lang="hu-H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/>
              <a:t>Árverező híján </a:t>
            </a:r>
            <a:r>
              <a:rPr lang="hu-HU" dirty="0" smtClean="0"/>
              <a:t>maguknak a szereplőknek kell eligazodniuk a kaotikus viszonyok között: "amit az egyes szereplőknek ismerniük kell, nem más, mint az egyensúlyi árak". (</a:t>
            </a:r>
            <a:r>
              <a:rPr lang="hu-HU" dirty="0" err="1" smtClean="0"/>
              <a:t>Leijonhufvud</a:t>
            </a:r>
            <a:r>
              <a:rPr lang="hu-HU" dirty="0" smtClean="0"/>
              <a:t> [1968] 70. o.)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 munka piac vonatkozásában ez azt jelenti, hogy ahhoz</a:t>
            </a:r>
            <a:r>
              <a:rPr lang="hu-HU" dirty="0"/>
              <a:t>, hogy teljes foglalkoztatás alakuljon ki, a munkásoknak nem csak magáról a reálbérről kellene információval rendelkezni, hanem az összes többi piac, tehát a tőkepiac egyensúlyi árairól</a:t>
            </a:r>
            <a:r>
              <a:rPr lang="hu-H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„S </a:t>
            </a:r>
            <a:r>
              <a:rPr lang="hu-HU" dirty="0"/>
              <a:t>miután elfogadták azt a tételt, hogy a munkások mindig képesek meghatározni saját reálbérüket, összekeverték azzal a másik tétellel, hogy a munkások mindig képesek azt is eldönteni, mekkora reálbér felel meg a </a:t>
            </a:r>
            <a:r>
              <a:rPr lang="hu-HU" i="1" dirty="0"/>
              <a:t>teljes</a:t>
            </a:r>
            <a:r>
              <a:rPr lang="hu-HU" dirty="0"/>
              <a:t> foglalkoztatásnak..." . </a:t>
            </a:r>
            <a:r>
              <a:rPr lang="hu-HU" dirty="0" smtClean="0"/>
              <a:t>(Keynes. </a:t>
            </a:r>
            <a:r>
              <a:rPr lang="hu-HU" dirty="0"/>
              <a:t>31.o.)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57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Hibás előfeltevések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Keynes: a hagyományos elmélet posztulátumai hibásak</a:t>
            </a:r>
          </a:p>
          <a:p>
            <a:r>
              <a:rPr lang="hu-HU" dirty="0" smtClean="0"/>
              <a:t>Mitől jó egy elmélet?</a:t>
            </a:r>
          </a:p>
          <a:p>
            <a:r>
              <a:rPr lang="hu-HU" dirty="0" smtClean="0"/>
              <a:t>Helyes előfeltevések?</a:t>
            </a:r>
          </a:p>
          <a:p>
            <a:r>
              <a:rPr lang="hu-HU" dirty="0" smtClean="0"/>
              <a:t>Fontos ez?</a:t>
            </a:r>
          </a:p>
          <a:p>
            <a:r>
              <a:rPr lang="hu-HU" dirty="0" smtClean="0"/>
              <a:t>Elmélet és ideológia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938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4624"/>
            <a:ext cx="8229600" cy="6081539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/>
              <a:t>Milton Friedman (1953, „The </a:t>
            </a:r>
            <a:r>
              <a:rPr lang="hu-HU" sz="2800" dirty="0" err="1"/>
              <a:t>methodology</a:t>
            </a:r>
            <a:r>
              <a:rPr lang="hu-HU" sz="2800" dirty="0"/>
              <a:t> of </a:t>
            </a:r>
            <a:r>
              <a:rPr lang="hu-HU" sz="2800" dirty="0" err="1"/>
              <a:t>Positive</a:t>
            </a:r>
            <a:r>
              <a:rPr lang="hu-HU" sz="2800" dirty="0"/>
              <a:t> </a:t>
            </a:r>
            <a:r>
              <a:rPr lang="hu-HU" sz="2800" dirty="0" err="1"/>
              <a:t>Economics</a:t>
            </a:r>
            <a:r>
              <a:rPr lang="hu-HU" sz="2800" dirty="0"/>
              <a:t>”, </a:t>
            </a:r>
            <a:r>
              <a:rPr lang="hu-HU" sz="2800" i="1" dirty="0" err="1"/>
              <a:t>Essays</a:t>
            </a:r>
            <a:r>
              <a:rPr lang="hu-HU" sz="2800" i="1" dirty="0"/>
              <a:t> </a:t>
            </a:r>
            <a:r>
              <a:rPr lang="hu-HU" sz="2800" i="1" dirty="0" err="1"/>
              <a:t>in</a:t>
            </a:r>
            <a:r>
              <a:rPr lang="hu-HU" sz="2800" i="1" dirty="0"/>
              <a:t> </a:t>
            </a:r>
            <a:r>
              <a:rPr lang="hu-HU" sz="2800" i="1" dirty="0" err="1"/>
              <a:t>Positive</a:t>
            </a:r>
            <a:r>
              <a:rPr lang="hu-HU" sz="2800" i="1" dirty="0"/>
              <a:t> </a:t>
            </a:r>
            <a:r>
              <a:rPr lang="hu-HU" sz="2800" i="1" dirty="0" err="1" smtClean="0"/>
              <a:t>Economics</a:t>
            </a:r>
            <a:r>
              <a:rPr lang="hu-HU" sz="2800" dirty="0" smtClean="0"/>
              <a:t>: </a:t>
            </a:r>
            <a:r>
              <a:rPr lang="hu-HU" sz="2800" dirty="0"/>
              <a:t>„</a:t>
            </a:r>
            <a:r>
              <a:rPr lang="hu-HU" sz="2800" i="1" dirty="0"/>
              <a:t>Tételezzük fel, hogy előre akarjuk jelezni egy profi biliárdjátékos lövéseit. … kiváló előrejelzéseket adhatunk, ha feltételezzük, hogy a biliárdjátékos úgy lő, </a:t>
            </a:r>
            <a:r>
              <a:rPr lang="hu-HU" sz="2800" b="1" i="1" dirty="0"/>
              <a:t>mintha</a:t>
            </a:r>
            <a:r>
              <a:rPr lang="hu-HU" sz="2800" i="1" dirty="0"/>
              <a:t> (</a:t>
            </a:r>
            <a:r>
              <a:rPr lang="hu-HU" sz="2800" i="1" dirty="0" err="1"/>
              <a:t>as</a:t>
            </a:r>
            <a:r>
              <a:rPr lang="hu-HU" sz="2800" i="1" dirty="0"/>
              <a:t> </a:t>
            </a:r>
            <a:r>
              <a:rPr lang="hu-HU" sz="2800" i="1" dirty="0" err="1"/>
              <a:t>if</a:t>
            </a:r>
            <a:r>
              <a:rPr lang="hu-HU" sz="2800" i="1" dirty="0"/>
              <a:t>) ismerné azokat a komplikált matematikai formulákat, amelyek megadják a golyó optimális útját… Nem azért bízunk ebben a feltételezésben, mert azt hisszük, hogy a biliárdjátékosok … tényleg végrehajtják a fenti számítást; hanem inkább azért, mert azt hisszük, hogy ha a játékosok nem lennének képesek vagy így vagy úgy lényegében ugyanerre az eredményre jutni, akkor nem lehetnének kiváló biliárdjátékosok</a:t>
            </a:r>
            <a:r>
              <a:rPr lang="hu-HU" i="1" dirty="0"/>
              <a:t>.</a:t>
            </a:r>
            <a:r>
              <a:rPr lang="hu-HU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785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helyes elmélet kritériumai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Logikai konzisztencia = ne legyen önellentmondásos</a:t>
            </a:r>
          </a:p>
          <a:p>
            <a:r>
              <a:rPr lang="hu-HU" dirty="0" smtClean="0"/>
              <a:t>Tesztelhetőség = </a:t>
            </a:r>
            <a:r>
              <a:rPr lang="hu-HU" b="1" dirty="0" smtClean="0"/>
              <a:t>megfeleljen a valóságnak</a:t>
            </a:r>
          </a:p>
          <a:p>
            <a:r>
              <a:rPr lang="hu-HU" b="1" dirty="0" smtClean="0"/>
              <a:t>Nem csak az eredményt, hanem a feltevések is tesztelni kell!</a:t>
            </a:r>
          </a:p>
          <a:p>
            <a:r>
              <a:rPr lang="hu-HU" dirty="0" smtClean="0"/>
              <a:t>A feltevések eredete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→ absztrakció</a:t>
            </a:r>
          </a:p>
          <a:p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Lényeges dolgok kiemelése és lényegtelenek elhagyása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104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 közgazdaságtan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3629" y="1196752"/>
            <a:ext cx="8223171" cy="4824536"/>
          </a:xfrm>
        </p:spPr>
        <p:txBody>
          <a:bodyPr/>
          <a:lstStyle/>
          <a:p>
            <a:r>
              <a:rPr lang="hu-HU" dirty="0" smtClean="0"/>
              <a:t>Arisztotelész: 1. </a:t>
            </a:r>
            <a:r>
              <a:rPr lang="hu-HU" b="1" dirty="0" smtClean="0"/>
              <a:t>OIKONOMIA</a:t>
            </a:r>
            <a:r>
              <a:rPr lang="hu-HU" dirty="0"/>
              <a:t>, az „élet művészete”, azaz az emberi szükségletek kielégítésének művészete hasznos dolgok (</a:t>
            </a:r>
            <a:r>
              <a:rPr lang="hu-HU" b="1" dirty="0"/>
              <a:t>jószág</a:t>
            </a:r>
            <a:r>
              <a:rPr lang="hu-HU" dirty="0"/>
              <a:t>ok, </a:t>
            </a:r>
            <a:r>
              <a:rPr lang="hu-HU" i="1" dirty="0" err="1"/>
              <a:t>commodity</a:t>
            </a:r>
            <a:r>
              <a:rPr lang="hu-HU" dirty="0"/>
              <a:t>) által. </a:t>
            </a:r>
            <a:endParaRPr lang="hu-HU" dirty="0" smtClean="0"/>
          </a:p>
          <a:p>
            <a:r>
              <a:rPr lang="hu-HU" dirty="0" smtClean="0"/>
              <a:t>= jószág-átalakítás </a:t>
            </a:r>
            <a:r>
              <a:rPr lang="hu-HU" dirty="0"/>
              <a:t>szükséglet-kielégítés </a:t>
            </a:r>
            <a:r>
              <a:rPr lang="hu-HU" dirty="0" smtClean="0"/>
              <a:t>végett</a:t>
            </a:r>
          </a:p>
          <a:p>
            <a:r>
              <a:rPr lang="hu-HU" b="1" dirty="0" smtClean="0"/>
              <a:t>Termelés, vagy csere útján</a:t>
            </a:r>
          </a:p>
          <a:p>
            <a:r>
              <a:rPr lang="hu-HU" dirty="0" smtClean="0"/>
              <a:t>Marxi </a:t>
            </a:r>
            <a:r>
              <a:rPr lang="hu-HU" dirty="0"/>
              <a:t>sémával: </a:t>
            </a:r>
            <a:r>
              <a:rPr lang="hu-HU" dirty="0" smtClean="0"/>
              <a:t>Á–</a:t>
            </a:r>
            <a:r>
              <a:rPr lang="hu-HU" dirty="0" err="1" smtClean="0"/>
              <a:t>Á</a:t>
            </a:r>
            <a:r>
              <a:rPr lang="hu-HU" dirty="0"/>
              <a:t>’, </a:t>
            </a:r>
            <a:r>
              <a:rPr lang="hu-HU" dirty="0" smtClean="0"/>
              <a:t>áru, másik áru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Á</a:t>
            </a:r>
            <a:r>
              <a:rPr lang="hu-HU" dirty="0"/>
              <a:t>–(P)–Á’, azaz áru–pénz–másik </a:t>
            </a:r>
            <a:r>
              <a:rPr lang="hu-HU" dirty="0" smtClean="0"/>
              <a:t>áru</a:t>
            </a:r>
          </a:p>
          <a:p>
            <a:r>
              <a:rPr lang="hu-HU" b="1" dirty="0" smtClean="0"/>
              <a:t>A pénz csak eszköz!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5176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 közgazdaságtan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u-HU" dirty="0" smtClean="0"/>
              <a:t>Arisztotelész: létezik egy </a:t>
            </a:r>
            <a:r>
              <a:rPr lang="hu-HU" dirty="0"/>
              <a:t>másik alapvető viselkedési </a:t>
            </a:r>
            <a:r>
              <a:rPr lang="hu-HU" dirty="0" smtClean="0"/>
              <a:t>forma is</a:t>
            </a:r>
          </a:p>
          <a:p>
            <a:r>
              <a:rPr lang="hu-HU" b="1" dirty="0" smtClean="0"/>
              <a:t>2. CRHEMATISTIKÉ</a:t>
            </a:r>
            <a:r>
              <a:rPr lang="hu-HU" dirty="0"/>
              <a:t>, a „pénzcsinálás művészete”, azaz pénz elköltésével több pénzbevételre szert tenni, mint az </a:t>
            </a:r>
            <a:r>
              <a:rPr lang="hu-HU" dirty="0" smtClean="0"/>
              <a:t>eredeti</a:t>
            </a:r>
          </a:p>
          <a:p>
            <a:r>
              <a:rPr lang="hu-HU" dirty="0"/>
              <a:t>M</a:t>
            </a:r>
            <a:r>
              <a:rPr lang="hu-HU" dirty="0" smtClean="0"/>
              <a:t>arxi </a:t>
            </a:r>
            <a:r>
              <a:rPr lang="hu-HU" dirty="0"/>
              <a:t>sémával P-(Á-Á’)-P’. </a:t>
            </a:r>
            <a:endParaRPr lang="hu-HU" dirty="0" smtClean="0"/>
          </a:p>
          <a:p>
            <a:r>
              <a:rPr lang="hu-HU" b="1" dirty="0" smtClean="0"/>
              <a:t>A pénz a cél!</a:t>
            </a:r>
          </a:p>
          <a:p>
            <a:r>
              <a:rPr lang="hu-HU" dirty="0" smtClean="0"/>
              <a:t>Ez kimarad a modern (ortodox) közgazdaságtanból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38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68638"/>
            <a:ext cx="7847013" cy="1584325"/>
          </a:xfrm>
        </p:spPr>
        <p:txBody>
          <a:bodyPr/>
          <a:lstStyle/>
          <a:p>
            <a:pPr eaLnBrk="1" hangingPunct="1"/>
            <a:r>
              <a:rPr lang="hu-HU" altLang="hu-HU" sz="4000" b="1" i="1" smtClean="0"/>
              <a:t/>
            </a:r>
            <a:br>
              <a:rPr lang="hu-HU" altLang="hu-HU" sz="4000" b="1" i="1" smtClean="0"/>
            </a:br>
            <a:r>
              <a:rPr lang="hu-HU" altLang="hu-HU" sz="4000" b="1" i="1" smtClean="0"/>
              <a:t>John Maynard Keynes</a:t>
            </a:r>
            <a:br>
              <a:rPr lang="hu-HU" altLang="hu-HU" sz="4000" b="1" i="1" smtClean="0"/>
            </a:br>
            <a:endParaRPr lang="hu-HU" altLang="hu-HU" sz="4000" b="1" i="1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68863"/>
            <a:ext cx="6400800" cy="769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3600" dirty="0" smtClean="0"/>
              <a:t>A </a:t>
            </a:r>
            <a:r>
              <a:rPr lang="hu-HU" altLang="hu-HU" sz="3600" dirty="0" err="1" smtClean="0"/>
              <a:t>makroökonómia</a:t>
            </a:r>
            <a:r>
              <a:rPr lang="hu-HU" altLang="hu-HU" sz="3600" dirty="0" smtClean="0"/>
              <a:t> megalapozója</a:t>
            </a:r>
          </a:p>
        </p:txBody>
      </p:sp>
      <p:pic>
        <p:nvPicPr>
          <p:cNvPr id="2052" name="Picture 5" descr="ANd9GcRqnOQugOcaWuwvERyp82Hc2IdRGAo6igQ8gqSTjRv6YY5U5Ab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88913"/>
            <a:ext cx="254793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045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hu-HU" sz="3200" dirty="0" smtClean="0"/>
              <a:t>Kapitalizmus jellemzői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lvl="0"/>
            <a:r>
              <a:rPr lang="hu-HU" sz="2400" b="1" dirty="0" smtClean="0"/>
              <a:t>1. </a:t>
            </a:r>
            <a:r>
              <a:rPr lang="hu-HU" sz="2400" b="1" dirty="0" err="1" smtClean="0"/>
              <a:t>Krematisztikus</a:t>
            </a:r>
            <a:r>
              <a:rPr lang="hu-HU" sz="2400" b="1" dirty="0" smtClean="0"/>
              <a:t> </a:t>
            </a:r>
            <a:r>
              <a:rPr lang="hu-HU" sz="2400" dirty="0" smtClean="0"/>
              <a:t>= vannak </a:t>
            </a:r>
            <a:r>
              <a:rPr lang="hu-HU" sz="2400" dirty="0"/>
              <a:t>olyan szereplők, akik azért költenek el pénzt, hogy több pénzbevételre tegyenek </a:t>
            </a:r>
            <a:r>
              <a:rPr lang="hu-HU" sz="2400" dirty="0" smtClean="0"/>
              <a:t>szert</a:t>
            </a:r>
            <a:endParaRPr lang="hu-HU" sz="2400" dirty="0"/>
          </a:p>
          <a:p>
            <a:r>
              <a:rPr lang="hu-HU" sz="2400" dirty="0"/>
              <a:t>Az elemi gazdasági logika tehát: P-(Á-Á’)-P’. A </a:t>
            </a:r>
            <a:r>
              <a:rPr lang="hu-HU" sz="2400" dirty="0" err="1"/>
              <a:t>krematisztikus</a:t>
            </a:r>
            <a:r>
              <a:rPr lang="hu-HU" sz="2400" dirty="0"/>
              <a:t> viselkedés vegytiszta formája a hitel P-P’. </a:t>
            </a:r>
            <a:endParaRPr lang="hu-HU" sz="2400" dirty="0" smtClean="0"/>
          </a:p>
          <a:p>
            <a:r>
              <a:rPr lang="hu-HU" sz="2400" b="1" dirty="0" smtClean="0"/>
              <a:t>2. pénzgazdaság</a:t>
            </a:r>
            <a:r>
              <a:rPr lang="hu-HU" sz="2400" dirty="0"/>
              <a:t>, tehát olyan gazdaság, amiben van pénz.</a:t>
            </a:r>
          </a:p>
          <a:p>
            <a:pPr lvl="0"/>
            <a:r>
              <a:rPr lang="hu-HU" sz="2400" b="1" dirty="0" smtClean="0"/>
              <a:t>3. szabad</a:t>
            </a:r>
            <a:endParaRPr lang="hu-HU" sz="2400" b="1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hu-HU" sz="2400" b="1" dirty="0"/>
              <a:t>magántulajdonon</a:t>
            </a:r>
            <a:r>
              <a:rPr lang="hu-HU" sz="2400" dirty="0"/>
              <a:t> alapul. Vagyis tulajdonával mindenki azt csinál, amit akar feltéve, hogy nem sért e jogában másokat.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u-HU" sz="2400" b="1" dirty="0" smtClean="0"/>
              <a:t>Decentralizált, v</a:t>
            </a:r>
            <a:r>
              <a:rPr lang="hu-HU" sz="2400" dirty="0" smtClean="0"/>
              <a:t>agyis </a:t>
            </a:r>
            <a:r>
              <a:rPr lang="hu-HU" sz="2400" dirty="0"/>
              <a:t>egy szereplő a többiek cselekedeteinek (vagy cselekedetei eredményének) ismerete nélkül is hozhat döntést. </a:t>
            </a:r>
            <a:r>
              <a:rPr lang="hu-HU" sz="2400" dirty="0" smtClean="0"/>
              <a:t>= </a:t>
            </a:r>
            <a:r>
              <a:rPr lang="hu-HU" sz="2400" b="1" dirty="0"/>
              <a:t>a szereplők tényleges cselekedetei utólag vannak koordinálva</a:t>
            </a:r>
            <a:r>
              <a:rPr lang="hu-H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21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tulajdonságok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b="1" dirty="0" smtClean="0"/>
              <a:t>Nincs </a:t>
            </a:r>
            <a:r>
              <a:rPr lang="hu-HU" b="1" dirty="0"/>
              <a:t>rabszolgaság. </a:t>
            </a:r>
            <a:r>
              <a:rPr lang="hu-HU" dirty="0"/>
              <a:t>Vagyis a munkaereje mindenkinek saját tulajdonban van. </a:t>
            </a:r>
          </a:p>
          <a:p>
            <a:pPr lvl="0"/>
            <a:r>
              <a:rPr lang="hu-HU" b="1" dirty="0"/>
              <a:t>M</a:t>
            </a:r>
            <a:r>
              <a:rPr lang="hu-HU" b="1" dirty="0" smtClean="0"/>
              <a:t>agán </a:t>
            </a:r>
            <a:r>
              <a:rPr lang="hu-HU" b="1" dirty="0"/>
              <a:t>– hitelpénzrendszer</a:t>
            </a:r>
            <a:r>
              <a:rPr lang="hu-HU" dirty="0"/>
              <a:t>  van. Vagyis magánbankok teremthetnek pénzt hitelművelettel</a:t>
            </a:r>
            <a:r>
              <a:rPr lang="hu-HU" dirty="0" smtClean="0"/>
              <a:t>. ???</a:t>
            </a:r>
          </a:p>
          <a:p>
            <a:pPr lvl="0"/>
            <a:r>
              <a:rPr lang="hu-HU" dirty="0" smtClean="0"/>
              <a:t>Lásd később!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41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>
                <a:latin typeface="Arial" charset="0"/>
              </a:rPr>
              <a:t>Mi a pénz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hu-HU" sz="2400" dirty="0" smtClean="0">
                <a:latin typeface="Arial" charset="0"/>
              </a:rPr>
              <a:t>Arany-e? sárga, csillogó, becses arany?</a:t>
            </a:r>
            <a:br>
              <a:rPr lang="hu-HU" sz="2400" dirty="0" smtClean="0">
                <a:latin typeface="Arial" charset="0"/>
              </a:rPr>
            </a:br>
            <a:r>
              <a:rPr lang="hu-HU" sz="2400" dirty="0" smtClean="0">
                <a:latin typeface="Arial" charset="0"/>
              </a:rPr>
              <a:t>… Csak ennyi ebből:</a:t>
            </a:r>
            <a:br>
              <a:rPr lang="hu-HU" sz="2400" dirty="0" smtClean="0">
                <a:latin typeface="Arial" charset="0"/>
              </a:rPr>
            </a:br>
            <a:r>
              <a:rPr lang="hu-HU" sz="2400" dirty="0" smtClean="0">
                <a:latin typeface="Arial" charset="0"/>
              </a:rPr>
              <a:t>S a fekete fehér lesz, rút szép, jogtalan</a:t>
            </a:r>
            <a:br>
              <a:rPr lang="hu-HU" sz="2400" dirty="0" smtClean="0">
                <a:latin typeface="Arial" charset="0"/>
              </a:rPr>
            </a:br>
            <a:r>
              <a:rPr lang="hu-HU" sz="2400" dirty="0" smtClean="0">
                <a:latin typeface="Arial" charset="0"/>
              </a:rPr>
              <a:t>Jogos, silány nemes, vén ifjú, gyáva hős.</a:t>
            </a:r>
            <a:br>
              <a:rPr lang="hu-HU" sz="2400" dirty="0" smtClean="0">
                <a:latin typeface="Arial" charset="0"/>
              </a:rPr>
            </a:br>
            <a:r>
              <a:rPr lang="hu-HU" sz="2400" dirty="0" smtClean="0">
                <a:latin typeface="Arial" charset="0"/>
              </a:rPr>
              <a:t>Miért ez, istenek? Minek? Hisz ez</a:t>
            </a:r>
            <a:br>
              <a:rPr lang="hu-HU" sz="2400" dirty="0" smtClean="0">
                <a:latin typeface="Arial" charset="0"/>
              </a:rPr>
            </a:br>
            <a:r>
              <a:rPr lang="hu-HU" sz="2400" dirty="0" smtClean="0">
                <a:latin typeface="Arial" charset="0"/>
              </a:rPr>
              <a:t>Elvon papot, hívet mellőletek,</a:t>
            </a:r>
            <a:br>
              <a:rPr lang="hu-HU" sz="2400" dirty="0" smtClean="0">
                <a:latin typeface="Arial" charset="0"/>
              </a:rPr>
            </a:br>
            <a:r>
              <a:rPr lang="hu-HU" sz="2400" dirty="0" smtClean="0">
                <a:latin typeface="Arial" charset="0"/>
              </a:rPr>
              <a:t>S a még erősnek vánkosát kirántja.</a:t>
            </a:r>
            <a:br>
              <a:rPr lang="hu-HU" sz="2400" dirty="0" smtClean="0">
                <a:latin typeface="Arial" charset="0"/>
              </a:rPr>
            </a:br>
            <a:r>
              <a:rPr lang="hu-HU" sz="2400" dirty="0" smtClean="0">
                <a:latin typeface="Arial" charset="0"/>
              </a:rPr>
              <a:t>E sárga gaz: hitet köt s bont; az átkost</a:t>
            </a:r>
            <a:br>
              <a:rPr lang="hu-HU" sz="2400" dirty="0" smtClean="0">
                <a:latin typeface="Arial" charset="0"/>
              </a:rPr>
            </a:br>
            <a:r>
              <a:rPr lang="hu-HU" sz="2400" dirty="0" smtClean="0">
                <a:latin typeface="Arial" charset="0"/>
              </a:rPr>
              <a:t>Megáldja; szürke poklost megszerettet;</a:t>
            </a:r>
            <a:br>
              <a:rPr lang="hu-HU" sz="2400" dirty="0" smtClean="0">
                <a:latin typeface="Arial" charset="0"/>
              </a:rPr>
            </a:br>
            <a:r>
              <a:rPr lang="hu-HU" sz="2400" dirty="0" smtClean="0">
                <a:latin typeface="Arial" charset="0"/>
              </a:rPr>
              <a:t>Tolvajnak állást, címet, bókokat,</a:t>
            </a:r>
            <a:br>
              <a:rPr lang="hu-HU" sz="2400" dirty="0" smtClean="0">
                <a:latin typeface="Arial" charset="0"/>
              </a:rPr>
            </a:br>
            <a:r>
              <a:rPr lang="hu-HU" sz="2400" dirty="0" smtClean="0">
                <a:latin typeface="Arial" charset="0"/>
              </a:rPr>
              <a:t>Tetszést s tanácsos-széket </a:t>
            </a:r>
            <a:r>
              <a:rPr lang="hu-HU" sz="2400" dirty="0" err="1" smtClean="0">
                <a:latin typeface="Arial" charset="0"/>
              </a:rPr>
              <a:t>ád</a:t>
            </a:r>
            <a:r>
              <a:rPr lang="hu-HU" sz="2400" dirty="0" smtClean="0">
                <a:latin typeface="Arial" charset="0"/>
              </a:rPr>
              <a:t>; az elnyűtt</a:t>
            </a:r>
            <a:br>
              <a:rPr lang="hu-HU" sz="2400" dirty="0" smtClean="0">
                <a:latin typeface="Arial" charset="0"/>
              </a:rPr>
            </a:br>
            <a:r>
              <a:rPr lang="hu-HU" sz="2400" dirty="0" smtClean="0">
                <a:latin typeface="Arial" charset="0"/>
              </a:rPr>
              <a:t>Özvegynek új férjet szerez, …kárhozott fém,</a:t>
            </a:r>
            <a:br>
              <a:rPr lang="hu-HU" sz="2400" dirty="0" smtClean="0">
                <a:latin typeface="Arial" charset="0"/>
              </a:rPr>
            </a:br>
            <a:r>
              <a:rPr lang="hu-HU" sz="2400" dirty="0" smtClean="0">
                <a:latin typeface="Arial" charset="0"/>
              </a:rPr>
              <a:t>Emberiség közös rimája...</a:t>
            </a:r>
            <a:r>
              <a:rPr lang="hu-HU" sz="2400" dirty="0" smtClean="0"/>
              <a:t> 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5867400" y="18446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6372225" y="2060575"/>
            <a:ext cx="24479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dirty="0" smtClean="0"/>
              <a:t>Shakespeare:</a:t>
            </a:r>
            <a:endParaRPr lang="hu-HU" sz="2800" dirty="0"/>
          </a:p>
          <a:p>
            <a:pPr algn="ctr"/>
            <a:r>
              <a:rPr lang="hu-HU" sz="2800" dirty="0"/>
              <a:t>Athéni Timon</a:t>
            </a:r>
          </a:p>
        </p:txBody>
      </p:sp>
    </p:spTree>
    <p:extLst>
      <p:ext uri="{BB962C8B-B14F-4D97-AF65-F5344CB8AC3E}">
        <p14:creationId xmlns:p14="http://schemas.microsoft.com/office/powerpoint/2010/main" val="40116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nemzet gazdagságának vizsgálata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társadalom egészéből indulunk ki</a:t>
            </a:r>
          </a:p>
          <a:p>
            <a:r>
              <a:rPr lang="hu-HU" dirty="0" smtClean="0"/>
              <a:t>Társadalmi gazdagság= egyéni gazdagság összessége</a:t>
            </a:r>
          </a:p>
          <a:p>
            <a:r>
              <a:rPr lang="hu-HU" dirty="0" smtClean="0"/>
              <a:t>Eszközökben jelenik meg</a:t>
            </a:r>
          </a:p>
          <a:p>
            <a:r>
              <a:rPr lang="hu-HU" b="1" dirty="0" smtClean="0"/>
              <a:t>A valós eszközök </a:t>
            </a:r>
            <a:r>
              <a:rPr lang="hu-HU" dirty="0" smtClean="0"/>
              <a:t>azonban nem feltétlenül egyenlők az egyéni gazdagsággal </a:t>
            </a:r>
            <a:r>
              <a:rPr lang="hu-HU" dirty="0"/>
              <a:t>(</a:t>
            </a:r>
            <a:r>
              <a:rPr lang="hu-HU" dirty="0" smtClean="0"/>
              <a:t>tartozás-követelés)</a:t>
            </a:r>
          </a:p>
          <a:p>
            <a:r>
              <a:rPr lang="hu-H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→ Pénzügyi eszközök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14120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r>
              <a:rPr lang="hu-HU" sz="800" dirty="0"/>
              <a:t>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hu-HU" sz="2400" dirty="0"/>
              <a:t>Az egyének </a:t>
            </a:r>
            <a:r>
              <a:rPr lang="hu-HU" sz="2400" b="1" dirty="0" smtClean="0"/>
              <a:t>hozzájárulása</a:t>
            </a:r>
            <a:r>
              <a:rPr lang="hu-HU" sz="2400" dirty="0" smtClean="0"/>
              <a:t> </a:t>
            </a:r>
            <a:r>
              <a:rPr lang="hu-HU" sz="2400" dirty="0"/>
              <a:t>a társadalmi gazdagsághoz </a:t>
            </a:r>
            <a:r>
              <a:rPr lang="hu-HU" sz="2400" dirty="0" smtClean="0"/>
              <a:t>az </a:t>
            </a:r>
            <a:r>
              <a:rPr lang="hu-HU" sz="2400" b="1" dirty="0" smtClean="0"/>
              <a:t>egyéni gazdagság</a:t>
            </a:r>
            <a:r>
              <a:rPr lang="hu-HU" sz="2400" dirty="0" smtClean="0"/>
              <a:t> </a:t>
            </a:r>
          </a:p>
          <a:p>
            <a:r>
              <a:rPr lang="hu-HU" sz="2400" dirty="0" smtClean="0"/>
              <a:t>Az egyének </a:t>
            </a:r>
            <a:r>
              <a:rPr lang="hu-HU" sz="2400" b="1" dirty="0" smtClean="0"/>
              <a:t>eltulajdonítása (kivétele) </a:t>
            </a:r>
            <a:r>
              <a:rPr lang="hu-HU" sz="2400" dirty="0"/>
              <a:t>a társadalmi gazdagságból </a:t>
            </a:r>
            <a:r>
              <a:rPr lang="hu-HU" sz="2400" b="1" dirty="0"/>
              <a:t>valós </a:t>
            </a:r>
            <a:r>
              <a:rPr lang="hu-HU" sz="2400" b="1" dirty="0" smtClean="0"/>
              <a:t>eszköz</a:t>
            </a:r>
            <a:r>
              <a:rPr lang="hu-HU" sz="2400" dirty="0" smtClean="0"/>
              <a:t> </a:t>
            </a:r>
            <a:r>
              <a:rPr lang="hu-HU" sz="2400" dirty="0"/>
              <a:t>(</a:t>
            </a:r>
            <a:r>
              <a:rPr lang="hu-HU" sz="2400" i="1" dirty="0" err="1"/>
              <a:t>real</a:t>
            </a:r>
            <a:r>
              <a:rPr lang="hu-HU" sz="2400" i="1" dirty="0"/>
              <a:t> </a:t>
            </a:r>
            <a:r>
              <a:rPr lang="hu-HU" sz="2400" i="1" dirty="0" err="1"/>
              <a:t>asset</a:t>
            </a:r>
            <a:r>
              <a:rPr lang="hu-HU" sz="2400" dirty="0" smtClean="0"/>
              <a:t>).</a:t>
            </a:r>
          </a:p>
          <a:p>
            <a:r>
              <a:rPr lang="hu-HU" sz="2400" dirty="0" smtClean="0"/>
              <a:t>Ha </a:t>
            </a:r>
            <a:r>
              <a:rPr lang="hu-HU" sz="2400" dirty="0"/>
              <a:t>valaki többet tulajdonít el a társadalmi gazdagságból, mint amennyivel hozzájárult, akkor </a:t>
            </a:r>
            <a:r>
              <a:rPr lang="hu-HU" sz="2400" b="1" dirty="0" smtClean="0"/>
              <a:t>tartozása</a:t>
            </a:r>
            <a:r>
              <a:rPr lang="hu-HU" sz="2400" dirty="0" smtClean="0"/>
              <a:t> keletkezik. </a:t>
            </a:r>
          </a:p>
          <a:p>
            <a:r>
              <a:rPr lang="hu-HU" sz="2400" dirty="0" smtClean="0"/>
              <a:t>Ennek </a:t>
            </a:r>
            <a:r>
              <a:rPr lang="hu-HU" sz="2400" dirty="0"/>
              <a:t>tükörképeként, azok az egyének, akik kevesebbet vesznek ki a társadalmi gazdagságból, mint a hozzájárulásuk, </a:t>
            </a:r>
            <a:r>
              <a:rPr lang="hu-HU" sz="2400" b="1" dirty="0" smtClean="0"/>
              <a:t>követelésük</a:t>
            </a:r>
            <a:r>
              <a:rPr lang="hu-HU" sz="2400" dirty="0" smtClean="0"/>
              <a:t> keletkezik.</a:t>
            </a:r>
          </a:p>
          <a:p>
            <a:r>
              <a:rPr lang="hu-HU" sz="2400" b="1" dirty="0" smtClean="0"/>
              <a:t>Jegyezzük fel ezt egy cédulára: Én tartozom Önnek!</a:t>
            </a:r>
          </a:p>
          <a:p>
            <a:r>
              <a:rPr lang="hu-HU" sz="2400" dirty="0" smtClean="0"/>
              <a:t>Nevezzük </a:t>
            </a:r>
            <a:r>
              <a:rPr lang="hu-HU" sz="2400" dirty="0"/>
              <a:t>ezeket az elismervény-cédulákat </a:t>
            </a:r>
            <a:r>
              <a:rPr lang="hu-HU" sz="2400" b="1" dirty="0"/>
              <a:t>pénzügyi eszköznek annál, aki </a:t>
            </a:r>
            <a:r>
              <a:rPr lang="hu-HU" sz="2400" b="1" dirty="0" smtClean="0"/>
              <a:t>kapja </a:t>
            </a:r>
            <a:r>
              <a:rPr lang="hu-HU" sz="2400" b="1" dirty="0"/>
              <a:t>)</a:t>
            </a:r>
            <a:r>
              <a:rPr lang="hu-HU" sz="2400" b="1" dirty="0" smtClean="0"/>
              <a:t>hitelező) és </a:t>
            </a:r>
            <a:r>
              <a:rPr lang="hu-HU" sz="2400" b="1" dirty="0"/>
              <a:t>pénzügyi forrásnak a kiállító </a:t>
            </a:r>
            <a:r>
              <a:rPr lang="hu-HU" sz="2400" b="1" dirty="0" smtClean="0"/>
              <a:t>oldaláról (adós) -</a:t>
            </a:r>
            <a:r>
              <a:rPr lang="hu-HU" sz="2400" dirty="0" smtClean="0"/>
              <a:t> (példa: saját váltó)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009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833289" y="113735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V1</a:t>
            </a:r>
            <a:endParaRPr lang="hu-HU" b="1" dirty="0"/>
          </a:p>
        </p:txBody>
      </p:sp>
      <p:cxnSp>
        <p:nvCxnSpPr>
          <p:cNvPr id="4" name="Egyenes összekötő nyíllal 3"/>
          <p:cNvCxnSpPr>
            <a:stCxn id="2" idx="3"/>
          </p:cNvCxnSpPr>
          <p:nvPr/>
        </p:nvCxnSpPr>
        <p:spPr>
          <a:xfrm>
            <a:off x="4481361" y="1322024"/>
            <a:ext cx="1833910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3905297" y="1578211"/>
            <a:ext cx="51090" cy="16457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6469406" y="9087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K</a:t>
            </a:r>
            <a:r>
              <a:rPr lang="hu-HU" b="1" dirty="0" smtClean="0"/>
              <a:t>1</a:t>
            </a:r>
            <a:endParaRPr lang="hu-HU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3905297" y="324703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B1</a:t>
            </a:r>
            <a:endParaRPr lang="hu-HU" b="1" dirty="0"/>
          </a:p>
        </p:txBody>
      </p:sp>
      <p:sp>
        <p:nvSpPr>
          <p:cNvPr id="14" name="Szövegdoboz 13"/>
          <p:cNvSpPr txBox="1"/>
          <p:nvPr/>
        </p:nvSpPr>
        <p:spPr>
          <a:xfrm flipH="1">
            <a:off x="1487017" y="1093386"/>
            <a:ext cx="626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K2</a:t>
            </a:r>
            <a:endParaRPr lang="hu-HU" b="1" dirty="0"/>
          </a:p>
        </p:txBody>
      </p:sp>
      <p:cxnSp>
        <p:nvCxnSpPr>
          <p:cNvPr id="15" name="Egyenes összekötő nyíllal 14"/>
          <p:cNvCxnSpPr/>
          <p:nvPr/>
        </p:nvCxnSpPr>
        <p:spPr>
          <a:xfrm flipH="1">
            <a:off x="2051924" y="986946"/>
            <a:ext cx="1649017" cy="205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 flipH="1" flipV="1">
            <a:off x="4431663" y="1547448"/>
            <a:ext cx="30002" cy="16457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flipH="1">
            <a:off x="6588224" y="1394410"/>
            <a:ext cx="30001" cy="1672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flipH="1" flipV="1">
            <a:off x="4465763" y="908720"/>
            <a:ext cx="1690413" cy="104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Szövegdoboz 23"/>
          <p:cNvSpPr txBox="1"/>
          <p:nvPr/>
        </p:nvSpPr>
        <p:spPr>
          <a:xfrm flipH="1">
            <a:off x="5004046" y="467454"/>
            <a:ext cx="864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KV</a:t>
            </a:r>
            <a:endParaRPr lang="hu-HU" b="1" dirty="0"/>
          </a:p>
          <a:p>
            <a:endParaRPr lang="hu-HU" b="1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6469406" y="324703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F</a:t>
            </a:r>
          </a:p>
        </p:txBody>
      </p:sp>
      <p:sp>
        <p:nvSpPr>
          <p:cNvPr id="26" name="Szövegdoboz 25"/>
          <p:cNvSpPr txBox="1"/>
          <p:nvPr/>
        </p:nvSpPr>
        <p:spPr>
          <a:xfrm flipH="1">
            <a:off x="4794591" y="952692"/>
            <a:ext cx="927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ÁRU1</a:t>
            </a:r>
          </a:p>
        </p:txBody>
      </p:sp>
      <p:sp>
        <p:nvSpPr>
          <p:cNvPr id="27" name="Szövegdoboz 26"/>
          <p:cNvSpPr txBox="1"/>
          <p:nvPr/>
        </p:nvSpPr>
        <p:spPr>
          <a:xfrm flipH="1">
            <a:off x="2661300" y="627600"/>
            <a:ext cx="528522" cy="379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K</a:t>
            </a:r>
            <a:r>
              <a:rPr lang="hu-HU" b="1" dirty="0"/>
              <a:t>V</a:t>
            </a:r>
          </a:p>
        </p:txBody>
      </p:sp>
      <p:sp>
        <p:nvSpPr>
          <p:cNvPr id="28" name="Szövegdoboz 27"/>
          <p:cNvSpPr txBox="1"/>
          <p:nvPr/>
        </p:nvSpPr>
        <p:spPr>
          <a:xfrm>
            <a:off x="3905297" y="1844824"/>
            <a:ext cx="52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KV</a:t>
            </a:r>
            <a:endParaRPr lang="hu-HU" b="1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4481361" y="217659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BJ</a:t>
            </a:r>
            <a:endParaRPr lang="hu-HU" b="1" dirty="0"/>
          </a:p>
        </p:txBody>
      </p:sp>
      <p:sp>
        <p:nvSpPr>
          <p:cNvPr id="30" name="Szövegdoboz 29"/>
          <p:cNvSpPr txBox="1"/>
          <p:nvPr/>
        </p:nvSpPr>
        <p:spPr>
          <a:xfrm flipH="1">
            <a:off x="1008208" y="4649236"/>
            <a:ext cx="6876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KV = kereskedelmi váltó = Én fizetek Önnek, ekkor és ekkor (később) ennyit és ennyit</a:t>
            </a:r>
            <a:endParaRPr lang="hu-HU" b="1" dirty="0"/>
          </a:p>
        </p:txBody>
      </p:sp>
      <p:cxnSp>
        <p:nvCxnSpPr>
          <p:cNvPr id="21" name="Egyenes összekötő nyíllal 20"/>
          <p:cNvCxnSpPr/>
          <p:nvPr/>
        </p:nvCxnSpPr>
        <p:spPr>
          <a:xfrm>
            <a:off x="1975844" y="1337951"/>
            <a:ext cx="1833910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Szövegdoboz 21"/>
          <p:cNvSpPr txBox="1"/>
          <p:nvPr/>
        </p:nvSpPr>
        <p:spPr>
          <a:xfrm flipH="1">
            <a:off x="2298089" y="1009023"/>
            <a:ext cx="927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ÁRU2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4337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A pénzáramláson alapuló </a:t>
            </a:r>
            <a:r>
              <a:rPr lang="hu-HU" sz="3600" b="1" dirty="0" err="1" smtClean="0"/>
              <a:t>makroökonómia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52528"/>
          </a:xfrm>
        </p:spPr>
        <p:txBody>
          <a:bodyPr/>
          <a:lstStyle/>
          <a:p>
            <a:r>
              <a:rPr lang="hu-HU" sz="2800" dirty="0" smtClean="0"/>
              <a:t>Egyéni gazdagság és társadalmi gazdagság</a:t>
            </a:r>
          </a:p>
          <a:p>
            <a:r>
              <a:rPr lang="hu-HU" sz="2800" b="1" dirty="0" smtClean="0"/>
              <a:t>Egyéni gazdagság </a:t>
            </a:r>
            <a:r>
              <a:rPr lang="hu-HU" sz="2800" dirty="0" smtClean="0"/>
              <a:t>=valós eszközök- források (tartozások) + követelések</a:t>
            </a:r>
          </a:p>
          <a:p>
            <a:r>
              <a:rPr lang="hu-HU" sz="2800" b="1" dirty="0" smtClean="0"/>
              <a:t>Valós eszközök</a:t>
            </a:r>
            <a:r>
              <a:rPr lang="hu-HU" sz="2800" dirty="0" smtClean="0"/>
              <a:t>: nem jelennek meg egyidejűleg másnál forrásként</a:t>
            </a:r>
          </a:p>
          <a:p>
            <a:r>
              <a:rPr lang="hu-HU" sz="2800" b="1" dirty="0" smtClean="0"/>
              <a:t>Pénzügyi eszközök: </a:t>
            </a:r>
            <a:r>
              <a:rPr lang="hu-HU" sz="2800" dirty="0" smtClean="0"/>
              <a:t>amelyek másnál forrásként jelennek meg</a:t>
            </a:r>
          </a:p>
          <a:p>
            <a:r>
              <a:rPr lang="hu-HU" sz="2800" b="1" dirty="0" smtClean="0"/>
              <a:t>Az egyéni gazdagság valós eszközökből és pénzügyi eszközökből áll</a:t>
            </a:r>
          </a:p>
          <a:p>
            <a:r>
              <a:rPr lang="hu-HU" sz="2800" b="1" dirty="0" smtClean="0"/>
              <a:t>A társadalmi </a:t>
            </a:r>
            <a:r>
              <a:rPr lang="hu-HU" sz="2800" b="1" dirty="0"/>
              <a:t>gazdagság </a:t>
            </a:r>
            <a:r>
              <a:rPr lang="hu-HU" sz="2800" b="1" dirty="0" smtClean="0"/>
              <a:t>csak valós eszközökből </a:t>
            </a:r>
            <a:r>
              <a:rPr lang="hu-HU" sz="2800" b="1" dirty="0"/>
              <a:t>áll</a:t>
            </a:r>
          </a:p>
          <a:p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131722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sz="3600" dirty="0" smtClean="0"/>
              <a:t>Társadalmi gazdagság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hu-HU" dirty="0" smtClean="0"/>
              <a:t>=A valós eszközök összege</a:t>
            </a:r>
          </a:p>
          <a:p>
            <a:r>
              <a:rPr lang="hu-HU" dirty="0" smtClean="0"/>
              <a:t>=Vagy az egyéni gazdagságok összege</a:t>
            </a:r>
          </a:p>
          <a:p>
            <a:r>
              <a:rPr lang="hu-HU" b="1" dirty="0" smtClean="0"/>
              <a:t>A tartozások és követelések makro szinten kiegyenlítik egymást</a:t>
            </a:r>
          </a:p>
          <a:p>
            <a:r>
              <a:rPr lang="hu-HU" dirty="0" smtClean="0"/>
              <a:t>Az </a:t>
            </a:r>
            <a:r>
              <a:rPr lang="hu-HU" b="1" dirty="0" smtClean="0"/>
              <a:t>egyének hozzájárulása </a:t>
            </a:r>
            <a:r>
              <a:rPr lang="hu-HU" dirty="0" smtClean="0"/>
              <a:t>a társadalmi gazdagsághoz </a:t>
            </a:r>
            <a:r>
              <a:rPr lang="hu-HU" b="1" dirty="0" smtClean="0"/>
              <a:t>az egyéni gazdagság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valós eszköz az egyén kivétele</a:t>
            </a:r>
            <a:r>
              <a:rPr lang="hu-HU" dirty="0" smtClean="0"/>
              <a:t> (eltulajdonítása) a társadalmi gazdagságnak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365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/>
          <a:lstStyle/>
          <a:p>
            <a:r>
              <a:rPr lang="hu-HU" dirty="0" smtClean="0"/>
              <a:t>Mérleg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dirty="0" smtClean="0"/>
              <a:t>A gazdasági szereplők vagyonának (gazdagságának) és annak változásának a kimutatására szolgáló </a:t>
            </a:r>
            <a:r>
              <a:rPr lang="hu-HU" b="1" dirty="0" smtClean="0"/>
              <a:t>kétoldalú </a:t>
            </a:r>
            <a:r>
              <a:rPr lang="hu-HU" dirty="0" smtClean="0"/>
              <a:t>kimutatás</a:t>
            </a:r>
          </a:p>
          <a:p>
            <a:r>
              <a:rPr lang="hu-HU" dirty="0" smtClean="0"/>
              <a:t>Statikus (</a:t>
            </a:r>
            <a:r>
              <a:rPr lang="hu-HU" dirty="0" err="1" smtClean="0"/>
              <a:t>stock</a:t>
            </a:r>
            <a:r>
              <a:rPr lang="hu-HU" dirty="0" smtClean="0"/>
              <a:t>) időpontra vonatkozó (mérleg)</a:t>
            </a:r>
          </a:p>
          <a:p>
            <a:r>
              <a:rPr lang="hu-HU" dirty="0" smtClean="0"/>
              <a:t>Dinamikus (flow) időszakra vonatkozó (számla)</a:t>
            </a:r>
          </a:p>
          <a:p>
            <a:r>
              <a:rPr lang="hu-HU" b="1" dirty="0" smtClean="0"/>
              <a:t>Ezek összesítésből vezetjük le a társadalmi gazdagságot és annak változását</a:t>
            </a:r>
          </a:p>
          <a:p>
            <a:r>
              <a:rPr lang="hu-HU" dirty="0" smtClean="0"/>
              <a:t>Először nézzük a vagyont statikusan két szereplőre!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999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544313"/>
              </p:ext>
            </p:extLst>
          </p:nvPr>
        </p:nvGraphicFramePr>
        <p:xfrm>
          <a:off x="611560" y="476672"/>
          <a:ext cx="8208913" cy="5093297"/>
        </p:xfrm>
        <a:graphic>
          <a:graphicData uri="http://schemas.openxmlformats.org/drawingml/2006/table">
            <a:tbl>
              <a:tblPr firstRow="1" firstCol="1" bandRow="1"/>
              <a:tblGrid>
                <a:gridCol w="1212453"/>
                <a:gridCol w="1318318"/>
                <a:gridCol w="1318318"/>
                <a:gridCol w="1318318"/>
                <a:gridCol w="912022"/>
                <a:gridCol w="202434"/>
                <a:gridCol w="912738"/>
                <a:gridCol w="1014312"/>
              </a:tblGrid>
              <a:tr h="44380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egyén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 egyén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Társadalom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43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Eszköz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Forrás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Eszköz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Forrás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Eszköz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Forrás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61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Valós eszközök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Egyéni gazdagság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Valós eszközök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Egyéni gazdagság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 valós eszközei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Társadalmi gazdagság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88761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Pénzügyi források: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Pénzügyi eszközök: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valós eszközei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4380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tartozások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követelések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4380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nem-tartozások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nem-követelések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88761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∑Tartozás =∑Követelés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69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volt rá szükség?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A Keynes előtti (</a:t>
            </a:r>
            <a:r>
              <a:rPr lang="hu-HU" b="1" dirty="0" err="1" smtClean="0"/>
              <a:t>neo</a:t>
            </a:r>
            <a:r>
              <a:rPr lang="hu-HU" b="1" dirty="0" smtClean="0"/>
              <a:t>)klasszikus elmélet hibái</a:t>
            </a:r>
          </a:p>
          <a:p>
            <a:r>
              <a:rPr lang="hu-HU" dirty="0" smtClean="0"/>
              <a:t>Egyéni optimum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→ társadalmi optimum (Láthatatlan Kéz, általános egyensúly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Általában hibás 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előfeltevések= egyensúly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előfeltevése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A pénz szerepének negligálása - </a:t>
            </a:r>
            <a:r>
              <a:rPr lang="hu-H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Say-törvény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, klasszikus dichotómia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Statikus elmélet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07496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404664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pénzügyi eszközök növelése </a:t>
            </a:r>
            <a:r>
              <a:rPr lang="hu-HU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ceteris</a:t>
            </a:r>
            <a:r>
              <a:rPr lang="hu-HU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paribus</a:t>
            </a:r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növeli egy egyén gazdagságát, de társadalmi gazdagságra gyakorolt hatása mindig nulla,  lévén a </a:t>
            </a:r>
            <a:r>
              <a:rPr lang="hu-H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pénzügyi eszköz </a:t>
            </a:r>
            <a:r>
              <a:rPr lang="hu-H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kibocsátójánál („hitelfelvevőnél”) </a:t>
            </a:r>
            <a:r>
              <a:rPr lang="hu-H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forrás</a:t>
            </a:r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összegezve kioltják egymást</a:t>
            </a:r>
            <a:r>
              <a:rPr lang="hu-H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hu-H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(hitel)pénz ebből nő ki! Része az egyéni gazdagságnak, de nem része a társadalminak.</a:t>
            </a: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hu-H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(Ha csak benn nem ragad!)</a:t>
            </a:r>
          </a:p>
          <a:p>
            <a:pPr>
              <a:spcAft>
                <a:spcPts val="0"/>
              </a:spcAft>
            </a:pPr>
            <a:endParaRPr lang="hu-H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3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pénz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A tartozások kiegyenlítésének eszköze</a:t>
            </a:r>
          </a:p>
          <a:p>
            <a:r>
              <a:rPr lang="hu-HU" dirty="0" smtClean="0"/>
              <a:t>Olyan </a:t>
            </a:r>
            <a:r>
              <a:rPr lang="hu-HU" b="1" dirty="0" smtClean="0"/>
              <a:t>pénzügyi eszköz</a:t>
            </a:r>
            <a:r>
              <a:rPr lang="hu-HU" dirty="0" smtClean="0"/>
              <a:t>, amivel a tartozások kiegyenlítődnek</a:t>
            </a:r>
          </a:p>
          <a:p>
            <a:r>
              <a:rPr lang="hu-HU" dirty="0" smtClean="0"/>
              <a:t>Fizetési rendszer – egy társadalmi norma</a:t>
            </a:r>
          </a:p>
          <a:p>
            <a:r>
              <a:rPr lang="hu-HU" b="1" dirty="0" smtClean="0"/>
              <a:t>A pénz nem egy jószág (?), ami a cserét lebonyolítja, hanem a társadalmi gazdagság elszámolásának és elosztásának eszköze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71967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188639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fizetési rendszer </a:t>
            </a: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azon szabályok összessége, ami meghatározza, hogy milyen módon fogadják el a társadalmi gazdagsághoz való hozzájárulásokat és milyen módon lehet eltulajdonítani a társadalmi gazdagságból (hogyan keletkeznek a követelések és hogyan rendezik azokat). </a:t>
            </a:r>
            <a:endParaRPr lang="hu-H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u-H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pénzrendszer </a:t>
            </a: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pedig azon szabályok rendszere, amely </a:t>
            </a:r>
            <a:r>
              <a:rPr lang="hu-H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meghatározza: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hu-H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követelések (keletkezésének) és megszűntetésének (azaz a fizetés) </a:t>
            </a:r>
            <a:r>
              <a:rPr lang="hu-H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szabályait és ezen kívül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hu-H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közös elszámoló </a:t>
            </a:r>
            <a:r>
              <a:rPr lang="hu-H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egységet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hu-H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pénzteremtés (és megszűnés) módját.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7831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Nemzeti számvitel- nemzeti számlák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dirty="0" smtClean="0"/>
              <a:t>A nemzet gazdagságának és annak változásait mutatja</a:t>
            </a:r>
          </a:p>
          <a:p>
            <a:r>
              <a:rPr lang="hu-HU" dirty="0" smtClean="0"/>
              <a:t>Ezt az összes gazdasági szereplő</a:t>
            </a:r>
            <a:r>
              <a:rPr lang="hu-HU" b="1" dirty="0" smtClean="0"/>
              <a:t> mérlegeinek összegéből</a:t>
            </a:r>
            <a:r>
              <a:rPr lang="hu-HU" dirty="0" smtClean="0"/>
              <a:t> nyerjük a nemzeti </a:t>
            </a:r>
            <a:r>
              <a:rPr lang="hu-HU" b="1" dirty="0" smtClean="0"/>
              <a:t>gazdagságot (vagyont - </a:t>
            </a:r>
            <a:r>
              <a:rPr lang="hu-HU" b="1" dirty="0" err="1" smtClean="0"/>
              <a:t>stock</a:t>
            </a:r>
            <a:r>
              <a:rPr lang="hu-HU" b="1" dirty="0" smtClean="0"/>
              <a:t>)</a:t>
            </a:r>
          </a:p>
          <a:p>
            <a:r>
              <a:rPr lang="hu-HU" dirty="0" smtClean="0"/>
              <a:t>A gazdaság változását az egyéni</a:t>
            </a:r>
            <a:r>
              <a:rPr lang="hu-HU" b="1" dirty="0" smtClean="0"/>
              <a:t> számlák összegéből</a:t>
            </a:r>
            <a:r>
              <a:rPr lang="hu-HU" dirty="0" smtClean="0"/>
              <a:t> a nemzeti </a:t>
            </a:r>
            <a:r>
              <a:rPr lang="hu-HU" b="1" dirty="0" smtClean="0"/>
              <a:t>gazdagság változását (flow)</a:t>
            </a:r>
          </a:p>
          <a:p>
            <a:r>
              <a:rPr lang="hu-HU" b="1" dirty="0" smtClean="0"/>
              <a:t>Először nézzük az egyes szereplőt!</a:t>
            </a:r>
          </a:p>
          <a:p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11481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017823"/>
              </p:ext>
            </p:extLst>
          </p:nvPr>
        </p:nvGraphicFramePr>
        <p:xfrm>
          <a:off x="251520" y="188642"/>
          <a:ext cx="8424937" cy="6624828"/>
        </p:xfrm>
        <a:graphic>
          <a:graphicData uri="http://schemas.openxmlformats.org/drawingml/2006/table">
            <a:tbl>
              <a:tblPr firstRow="1" firstCol="1" bandRow="1"/>
              <a:tblGrid>
                <a:gridCol w="2467965"/>
                <a:gridCol w="2467965"/>
                <a:gridCol w="2467965"/>
                <a:gridCol w="1021042"/>
              </a:tblGrid>
              <a:tr h="30026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egyén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6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kiadás 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jövedelem 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flow számlák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79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tevékenységből eredő gazdagság csökkenés a </a:t>
                      </a:r>
                      <a:b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t-edik időszak során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tevékenységből eredő gazdagság növekedés a </a:t>
                      </a:r>
                      <a:b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t-edik időszak során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201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i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egyenleg</a:t>
                      </a:r>
                      <a:r>
                        <a:rPr lang="hu-HU" sz="1800" i="1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i="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bevétel</a:t>
                      </a:r>
                      <a:r>
                        <a:rPr lang="hu-HU" sz="1800" i="0" u="none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u-HU" sz="1800" i="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– kiadás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i="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</a:t>
                      </a:r>
                      <a:endParaRPr lang="hu-HU" sz="1800" i="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egyéni gazdagság változása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(megtakarítás, S</a:t>
                      </a:r>
                      <a:r>
                        <a:rPr lang="hu-HU" sz="18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</a:t>
                      </a: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0026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i="1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i="1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i="1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i="1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egyenleg</a:t>
                      </a:r>
                      <a:r>
                        <a:rPr lang="hu-HU" sz="1800" i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endParaRPr lang="hu-HU" sz="1800" i="1" u="sng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i="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finanszírozási kapacitás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i="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</a:t>
                      </a:r>
                      <a:endParaRPr lang="hu-HU" sz="1800" i="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tőkeszámla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79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valós eszközök változása a t-edik időszak során (dRA</a:t>
                      </a:r>
                      <a:r>
                        <a:rPr lang="hu-HU" sz="18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</a:t>
                      </a: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08080"/>
                      </a:fgClr>
                      <a:bgClr>
                        <a:srgbClr val="B1B1B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</a:t>
                      </a:r>
                      <a:r>
                        <a:rPr lang="hu-HU" sz="18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0026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Finanszírozási kapacitás (FC</a:t>
                      </a:r>
                      <a:r>
                        <a:rPr lang="hu-HU" sz="18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</a:t>
                      </a: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0026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pénzügyi számla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pénzügyi eszközök változása a t-edik időszak során (dFA</a:t>
                      </a:r>
                      <a:r>
                        <a:rPr lang="hu-HU" sz="18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</a:t>
                      </a: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Finanszírozási kapacitás (FC</a:t>
                      </a:r>
                      <a:r>
                        <a:rPr lang="hu-HU" sz="18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</a:t>
                      </a: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90079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Pénzügyi források változása a </a:t>
                      </a:r>
                      <a:r>
                        <a:rPr lang="hu-H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t-edik</a:t>
                      </a: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időszak során (</a:t>
                      </a:r>
                      <a:r>
                        <a:rPr lang="hu-H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dFL</a:t>
                      </a:r>
                      <a:r>
                        <a:rPr lang="hu-HU" sz="1800" baseline="-25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</a:t>
                      </a: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50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Számlák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Flow számla: Jövedelem – kiadás= egyéni gazdagság változása = megtakarítás</a:t>
            </a:r>
          </a:p>
          <a:p>
            <a:r>
              <a:rPr lang="hu-HU" dirty="0" smtClean="0"/>
              <a:t>Tőkeszámla: Megtakarítás – valós eszközök változása = finanszírozási kapacitás (+/-)</a:t>
            </a:r>
          </a:p>
          <a:p>
            <a:r>
              <a:rPr lang="hu-HU" dirty="0" smtClean="0"/>
              <a:t>Pénzügyi számla: Pénzügyi eszközök változása – pénzügyi források változása = finanszírozási kapacitás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1393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Társadalmi szinten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∑FC=0, mivel, ami az egyiknek tartozás, a másiknak követelés</a:t>
            </a:r>
          </a:p>
          <a:p>
            <a:r>
              <a:rPr lang="hu-HU" dirty="0" smtClean="0"/>
              <a:t>Így ∑S= ∑</a:t>
            </a:r>
            <a:r>
              <a:rPr lang="hu-HU" dirty="0" err="1" smtClean="0"/>
              <a:t>dRA</a:t>
            </a:r>
            <a:r>
              <a:rPr lang="hu-HU" dirty="0" smtClean="0"/>
              <a:t>, mivel a társadalmi gazdagság kizárólag reáleszközökből áll, ez oszlik meg a társadalom tagjai között</a:t>
            </a:r>
          </a:p>
          <a:p>
            <a:r>
              <a:rPr lang="hu-HU" dirty="0" smtClean="0"/>
              <a:t>Két szereplős gazdaságra a teljes gazdaság konszolidált számlái: % következő oldalon</a:t>
            </a:r>
          </a:p>
          <a:p>
            <a:r>
              <a:rPr lang="hu-HU" b="1" dirty="0" smtClean="0"/>
              <a:t>Két szereplőre: vállalatok, háztartások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1064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Folyó számlákból (tőke és pénzügyi számlák nélkül)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CI (termelő felhasználás), I (beruházás) és A (amortizáció) a vállalatok kiadása</a:t>
            </a:r>
          </a:p>
          <a:p>
            <a:r>
              <a:rPr lang="hu-HU" dirty="0" smtClean="0"/>
              <a:t>C (fogyasztás) a háztartásoké</a:t>
            </a:r>
          </a:p>
          <a:p>
            <a:r>
              <a:rPr lang="hu-HU" dirty="0" smtClean="0"/>
              <a:t>De CI egyszerre kiadás és bevétel a vállalatoknál (halmozódik)</a:t>
            </a:r>
          </a:p>
          <a:p>
            <a:r>
              <a:rPr lang="hu-HU" dirty="0" smtClean="0"/>
              <a:t>Kibocsátás (GO)= CI+I+C</a:t>
            </a:r>
          </a:p>
          <a:p>
            <a:r>
              <a:rPr lang="hu-HU" dirty="0" smtClean="0"/>
              <a:t>GDP=C+I = CI+C+I-CI</a:t>
            </a:r>
          </a:p>
          <a:p>
            <a:r>
              <a:rPr lang="hu-HU" dirty="0" smtClean="0"/>
              <a:t>S=I-A= Nettó beruházás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127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hu-HU" altLang="hu-HU" sz="3200" b="1" smtClean="0"/>
              <a:t>Folyószámlák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81075"/>
            <a:ext cx="8229600" cy="5000625"/>
          </a:xfrm>
        </p:spPr>
        <p:txBody>
          <a:bodyPr/>
          <a:lstStyle/>
          <a:p>
            <a:pPr lvl="2" eaLnBrk="1" hangingPunct="1">
              <a:buFontTx/>
              <a:buNone/>
            </a:pPr>
            <a:r>
              <a:rPr lang="hu-HU" altLang="hu-HU" sz="2000" dirty="0" smtClean="0"/>
              <a:t>      Vállalat	Háztartás			 </a:t>
            </a:r>
            <a:endParaRPr lang="hu-HU" altLang="hu-HU" sz="2000" dirty="0"/>
          </a:p>
          <a:p>
            <a:pPr lvl="2" eaLnBrk="1" hangingPunct="1">
              <a:buFontTx/>
              <a:buNone/>
            </a:pPr>
            <a:r>
              <a:rPr lang="hu-HU" altLang="hu-HU" sz="2000" dirty="0" smtClean="0"/>
              <a:t>CI        </a:t>
            </a:r>
            <a:r>
              <a:rPr lang="hu-HU" altLang="hu-HU" sz="2000" dirty="0" err="1" smtClean="0"/>
              <a:t>CI</a:t>
            </a:r>
            <a:r>
              <a:rPr lang="hu-HU" altLang="hu-HU" sz="2000" dirty="0" smtClean="0"/>
              <a:t>            		C	</a:t>
            </a:r>
            <a:r>
              <a:rPr lang="hu-HU" altLang="hu-HU" sz="2000" dirty="0" err="1" smtClean="0"/>
              <a:t>Wv</a:t>
            </a:r>
            <a:r>
              <a:rPr lang="hu-HU" altLang="hu-HU" sz="2000" dirty="0" smtClean="0"/>
              <a:t>	 </a:t>
            </a:r>
          </a:p>
          <a:p>
            <a:pPr lvl="2" eaLnBrk="1" hangingPunct="1">
              <a:buNone/>
            </a:pPr>
            <a:r>
              <a:rPr lang="hu-HU" altLang="hu-HU" sz="2000" dirty="0" err="1" smtClean="0"/>
              <a:t>Wv</a:t>
            </a:r>
            <a:r>
              <a:rPr lang="hu-HU" altLang="hu-HU" sz="2000" dirty="0" smtClean="0"/>
              <a:t>	     I		</a:t>
            </a:r>
            <a:r>
              <a:rPr lang="hu-HU" altLang="hu-HU" sz="2000" dirty="0"/>
              <a:t>	</a:t>
            </a:r>
            <a:r>
              <a:rPr lang="hu-HU" altLang="hu-HU" sz="2000" dirty="0" err="1"/>
              <a:t>Ov</a:t>
            </a:r>
            <a:endParaRPr lang="hu-HU" altLang="hu-HU" sz="2000" dirty="0"/>
          </a:p>
          <a:p>
            <a:pPr lvl="2" eaLnBrk="1" hangingPunct="1">
              <a:buFontTx/>
              <a:buNone/>
            </a:pPr>
            <a:r>
              <a:rPr lang="hu-HU" altLang="hu-HU" sz="2000" dirty="0" smtClean="0"/>
              <a:t>	</a:t>
            </a:r>
          </a:p>
          <a:p>
            <a:pPr lvl="2" eaLnBrk="1" hangingPunct="1">
              <a:buFontTx/>
              <a:buNone/>
            </a:pPr>
            <a:r>
              <a:rPr lang="hu-HU" altLang="hu-HU" sz="2000" dirty="0" smtClean="0"/>
              <a:t>	A	    C				    		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		</a:t>
            </a:r>
            <a:r>
              <a:rPr lang="hu-HU" altLang="hu-HU" sz="2000" dirty="0" err="1" smtClean="0"/>
              <a:t>PRv</a:t>
            </a:r>
            <a:r>
              <a:rPr lang="hu-HU" altLang="hu-HU" sz="2000" dirty="0" smtClean="0"/>
              <a:t>			</a:t>
            </a:r>
            <a:r>
              <a:rPr lang="hu-HU" altLang="hu-HU" sz="2000" dirty="0" err="1" smtClean="0"/>
              <a:t>Sh</a:t>
            </a:r>
            <a:r>
              <a:rPr lang="hu-HU" altLang="hu-HU" sz="2000" dirty="0" smtClean="0"/>
              <a:t>			     	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		 </a:t>
            </a:r>
            <a:r>
              <a:rPr lang="hu-HU" altLang="hu-HU" sz="2000" dirty="0" err="1" smtClean="0"/>
              <a:t>Ov</a:t>
            </a:r>
            <a:r>
              <a:rPr lang="hu-HU" altLang="hu-HU" sz="2000" dirty="0" smtClean="0"/>
              <a:t>		   		    			      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		 </a:t>
            </a:r>
            <a:r>
              <a:rPr lang="hu-HU" altLang="hu-HU" sz="2000" dirty="0" err="1" smtClean="0"/>
              <a:t>Sv</a:t>
            </a:r>
            <a:endParaRPr lang="hu-HU" altLang="hu-HU" sz="2000" dirty="0" smtClean="0"/>
          </a:p>
          <a:p>
            <a:pPr eaLnBrk="1" hangingPunct="1"/>
            <a:endParaRPr lang="hu-HU" altLang="hu-HU" sz="2000" dirty="0" smtClean="0"/>
          </a:p>
          <a:p>
            <a:pPr eaLnBrk="1" hangingPunct="1">
              <a:buFontTx/>
              <a:buNone/>
            </a:pPr>
            <a:r>
              <a:rPr lang="hu-HU" altLang="hu-HU" sz="2800" b="1" dirty="0" smtClean="0"/>
              <a:t>GDP=C+I, </a:t>
            </a:r>
            <a:r>
              <a:rPr lang="hu-HU" altLang="hu-HU" sz="2800" b="1" dirty="0" err="1" smtClean="0"/>
              <a:t>Sv</a:t>
            </a:r>
            <a:r>
              <a:rPr lang="hu-HU" altLang="hu-HU" sz="2800" b="1" dirty="0" smtClean="0"/>
              <a:t>+</a:t>
            </a:r>
            <a:r>
              <a:rPr lang="hu-HU" altLang="hu-HU" sz="2800" b="1" dirty="0" err="1" smtClean="0"/>
              <a:t>Sh</a:t>
            </a:r>
            <a:r>
              <a:rPr lang="hu-HU" altLang="hu-HU" sz="2800" b="1" dirty="0" smtClean="0"/>
              <a:t>=I-A=I</a:t>
            </a:r>
            <a:r>
              <a:rPr lang="hu-HU" altLang="hu-HU" sz="1800" b="1" dirty="0" smtClean="0"/>
              <a:t>N</a:t>
            </a:r>
            <a:endParaRPr lang="hu-HU" altLang="hu-HU" sz="2800" b="1" dirty="0" smtClean="0"/>
          </a:p>
          <a:p>
            <a:pPr eaLnBrk="1" hangingPunct="1">
              <a:buFontTx/>
              <a:buNone/>
            </a:pPr>
            <a:r>
              <a:rPr lang="hu-HU" altLang="hu-HU" sz="2800" b="1" dirty="0" smtClean="0"/>
              <a:t>Ehhez jön majd a bank!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539552" y="1368425"/>
            <a:ext cx="232727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3203575" y="1385722"/>
            <a:ext cx="252095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1825953" y="1368425"/>
            <a:ext cx="22225" cy="2420938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355976" y="1368425"/>
            <a:ext cx="0" cy="1773238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228600" y="2819400"/>
            <a:ext cx="232727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3203575" y="2781300"/>
            <a:ext cx="232727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228600" y="3573463"/>
            <a:ext cx="232727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55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hu-HU" altLang="hu-HU" sz="3200" b="1" smtClean="0"/>
              <a:t>Tőkeszámlák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81075"/>
            <a:ext cx="8229600" cy="5000625"/>
          </a:xfrm>
        </p:spPr>
        <p:txBody>
          <a:bodyPr/>
          <a:lstStyle/>
          <a:p>
            <a:pPr lvl="2" eaLnBrk="1" hangingPunct="1">
              <a:buFontTx/>
              <a:buNone/>
            </a:pPr>
            <a:r>
              <a:rPr lang="hu-HU" altLang="hu-HU" sz="2000" dirty="0" smtClean="0"/>
              <a:t>      Vállalat	Háztartás			     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       I           </a:t>
            </a:r>
            <a:r>
              <a:rPr lang="hu-HU" altLang="hu-HU" sz="2000" dirty="0" err="1" smtClean="0"/>
              <a:t>Sv</a:t>
            </a:r>
            <a:r>
              <a:rPr lang="hu-HU" altLang="hu-HU" sz="2000" dirty="0" smtClean="0"/>
              <a:t>          			</a:t>
            </a:r>
            <a:r>
              <a:rPr lang="hu-HU" altLang="hu-HU" sz="2000" dirty="0" err="1" smtClean="0"/>
              <a:t>Sh</a:t>
            </a:r>
            <a:r>
              <a:rPr lang="hu-HU" altLang="hu-HU" sz="2000" dirty="0" smtClean="0"/>
              <a:t>	     		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	-A			</a:t>
            </a:r>
            <a:r>
              <a:rPr lang="hu-HU" altLang="hu-HU" sz="2000" dirty="0" err="1" smtClean="0"/>
              <a:t>FKh</a:t>
            </a:r>
            <a:r>
              <a:rPr lang="hu-HU" altLang="hu-HU" sz="2000" dirty="0" smtClean="0"/>
              <a:t>				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FKV	    					     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						     	</a:t>
            </a:r>
          </a:p>
          <a:p>
            <a:pPr eaLnBrk="1" hangingPunct="1">
              <a:buFontTx/>
              <a:buNone/>
            </a:pPr>
            <a:endParaRPr lang="hu-HU" altLang="hu-HU" sz="2000" dirty="0" smtClean="0"/>
          </a:p>
          <a:p>
            <a:pPr eaLnBrk="1" hangingPunct="1">
              <a:buFontTx/>
              <a:buNone/>
            </a:pPr>
            <a:r>
              <a:rPr lang="hu-HU" altLang="hu-HU" sz="3600" dirty="0" smtClean="0"/>
              <a:t>I-A=</a:t>
            </a:r>
            <a:r>
              <a:rPr lang="hu-HU" altLang="hu-HU" sz="3600" dirty="0" err="1" smtClean="0"/>
              <a:t>Sh</a:t>
            </a:r>
            <a:r>
              <a:rPr lang="hu-HU" altLang="hu-HU" sz="3600" dirty="0" smtClean="0"/>
              <a:t>+</a:t>
            </a:r>
            <a:r>
              <a:rPr lang="hu-HU" altLang="hu-HU" sz="3600" dirty="0" err="1" smtClean="0"/>
              <a:t>Sv</a:t>
            </a:r>
            <a:endParaRPr lang="hu-HU" altLang="hu-HU" sz="3600" dirty="0" smtClean="0"/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	   		    			      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</a:t>
            </a:r>
          </a:p>
          <a:p>
            <a:pPr eaLnBrk="1" hangingPunct="1"/>
            <a:endParaRPr lang="hu-HU" altLang="hu-HU" sz="2000" dirty="0" smtClean="0"/>
          </a:p>
          <a:p>
            <a:pPr eaLnBrk="1" hangingPunct="1">
              <a:buFontTx/>
              <a:buNone/>
            </a:pPr>
            <a:endParaRPr lang="hu-HU" altLang="hu-HU" sz="2800" b="1" dirty="0" smtClean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28600" y="1368425"/>
            <a:ext cx="232727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843213" y="1368425"/>
            <a:ext cx="252095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1331913" y="1368425"/>
            <a:ext cx="0" cy="119697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3995738" y="1368425"/>
            <a:ext cx="0" cy="119697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338138" y="2060575"/>
            <a:ext cx="2325687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3036888" y="1773238"/>
            <a:ext cx="232727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739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7504" y="18864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Azt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hiszem, nem helyes 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közgazdaságtudományt 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egyrészt érték- és </a:t>
            </a:r>
            <a:r>
              <a:rPr lang="hu-H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elosztáselméletre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másrészt pénzelméletre 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osztani. </a:t>
            </a:r>
            <a:r>
              <a:rPr lang="hu-HU" sz="2000" b="1" dirty="0">
                <a:latin typeface="Calibri" panose="020F0502020204030204" pitchFamily="34" charset="0"/>
                <a:cs typeface="Calibri" panose="020F0502020204030204" pitchFamily="34" charset="0"/>
              </a:rPr>
              <a:t>Véleményem szerint az a kettéágaztatás </a:t>
            </a:r>
            <a:r>
              <a:rPr lang="hu-H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helyes</a:t>
            </a:r>
            <a:r>
              <a:rPr lang="hu-HU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amelynek egyik ága az egyedi iparág vagy vállalat </a:t>
            </a:r>
            <a:r>
              <a:rPr lang="hu-H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elméletével és </a:t>
            </a:r>
            <a:r>
              <a:rPr lang="hu-HU" sz="2000" b="1" dirty="0">
                <a:latin typeface="Calibri" panose="020F0502020204030204" pitchFamily="34" charset="0"/>
                <a:cs typeface="Calibri" panose="020F0502020204030204" pitchFamily="34" charset="0"/>
              </a:rPr>
              <a:t>az </a:t>
            </a:r>
            <a:r>
              <a:rPr lang="hu-HU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adott </a:t>
            </a:r>
            <a:r>
              <a:rPr lang="hu-HU" sz="2000" b="1" dirty="0">
                <a:latin typeface="Calibri" panose="020F0502020204030204" pitchFamily="34" charset="0"/>
                <a:cs typeface="Calibri" panose="020F0502020204030204" pitchFamily="34" charset="0"/>
              </a:rPr>
              <a:t>mennyiségű erőforrások különböző felhasználások </a:t>
            </a:r>
            <a:r>
              <a:rPr lang="hu-H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közti elosztásával</a:t>
            </a:r>
            <a:r>
              <a:rPr lang="hu-HU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valamint a nekik jutó javadalmazással foglalkozik, </a:t>
            </a:r>
            <a:r>
              <a:rPr lang="hu-H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másik </a:t>
            </a:r>
            <a:r>
              <a:rPr lang="hu-HU" sz="2000" b="1" dirty="0">
                <a:latin typeface="Calibri" panose="020F0502020204030204" pitchFamily="34" charset="0"/>
                <a:cs typeface="Calibri" panose="020F0502020204030204" pitchFamily="34" charset="0"/>
              </a:rPr>
              <a:t>ága pedig az egész termelés és foglalkoztatás elmélete.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Amíg csupán arra 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szorítkozunk, hogy az egyes iparágat vagy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vállalatot tanulmányozzuk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, azzal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 feltételezéssel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, hogy az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alkalmazott erőforrások 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teljes mennyisége állandó, továbbá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átmenetileg feltételezve 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azt is, hogy a többi iparágak vagy vállalatok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körülményei nem 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változnak: addig csakugyan nem kell figyelembe vennünk a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pénz jellemző 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tulajdonságait. </a:t>
            </a:r>
            <a:r>
              <a:rPr lang="hu-HU" sz="2000" b="1" dirty="0">
                <a:latin typeface="Calibri" panose="020F0502020204030204" pitchFamily="34" charset="0"/>
                <a:cs typeface="Calibri" panose="020F0502020204030204" pitchFamily="34" charset="0"/>
              </a:rPr>
              <a:t>Mihelyt azonban azt kezdjük vizsgálni, </a:t>
            </a:r>
            <a:r>
              <a:rPr lang="hu-H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 határozza </a:t>
            </a:r>
            <a:r>
              <a:rPr lang="hu-HU" sz="2000" b="1" dirty="0">
                <a:latin typeface="Calibri" panose="020F0502020204030204" pitchFamily="34" charset="0"/>
                <a:cs typeface="Calibri" panose="020F0502020204030204" pitchFamily="34" charset="0"/>
              </a:rPr>
              <a:t>meg a termelés és a foglalkoztatás teljes volumenét: </a:t>
            </a:r>
            <a:r>
              <a:rPr lang="hu-H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nem lehetünk </a:t>
            </a:r>
            <a:r>
              <a:rPr lang="hu-HU" sz="2000" b="1" dirty="0">
                <a:latin typeface="Calibri" panose="020F0502020204030204" pitchFamily="34" charset="0"/>
                <a:cs typeface="Calibri" panose="020F0502020204030204" pitchFamily="34" charset="0"/>
              </a:rPr>
              <a:t>meg a pénzen alapuló gazdasági rendszer átfogó </a:t>
            </a:r>
            <a:r>
              <a:rPr lang="hu-H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elmélete nélkül.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talán húzhatnánk olyan választóvonalat is, amely a </a:t>
            </a:r>
            <a:r>
              <a:rPr lang="hu-H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stacionér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egyensúly 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elmélete és a mozgó egyensúly elmélete közt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tesz különbséget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, az utóbbin egy olyan gazdasági rendszer elméletét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értve, amelyben 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a jövőről alkotott változó vélemények befolyásolhatják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 jelenlegi 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helyzetet. </a:t>
            </a:r>
            <a:r>
              <a:rPr lang="hu-HU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A pénz ugyanis alapjában véve azért fontos, </a:t>
            </a:r>
            <a:r>
              <a:rPr lang="hu-HU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mert összekötő </a:t>
            </a:r>
            <a:r>
              <a:rPr lang="hu-HU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láncszem a jelen és a jövő közt</a:t>
            </a:r>
            <a:r>
              <a:rPr lang="hu-HU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.” (Keynes 1936)</a:t>
            </a:r>
            <a:endParaRPr lang="hu-H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7305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19256" cy="836712"/>
          </a:xfrm>
        </p:spPr>
        <p:txBody>
          <a:bodyPr/>
          <a:lstStyle/>
          <a:p>
            <a:pPr eaLnBrk="1" hangingPunct="1"/>
            <a:r>
              <a:rPr lang="hu-HU" altLang="hu-HU" sz="3200" b="1" dirty="0" smtClean="0"/>
              <a:t>Pénzügyi </a:t>
            </a:r>
            <a:r>
              <a:rPr lang="hu-HU" altLang="hu-HU" sz="3200" b="1" dirty="0"/>
              <a:t>számlák</a:t>
            </a:r>
            <a:br>
              <a:rPr lang="hu-HU" altLang="hu-HU" sz="3200" b="1" dirty="0"/>
            </a:br>
            <a:r>
              <a:rPr lang="hu-HU" altLang="hu-HU" sz="3200" b="1" dirty="0"/>
              <a:t>(Később lesz érthető, ha bejön a bank is)</a:t>
            </a:r>
            <a:endParaRPr lang="hu-HU" altLang="hu-HU" sz="3200" b="1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02" y="980728"/>
            <a:ext cx="8229600" cy="5000625"/>
          </a:xfrm>
        </p:spPr>
        <p:txBody>
          <a:bodyPr/>
          <a:lstStyle/>
          <a:p>
            <a:pPr lvl="2" eaLnBrk="1" hangingPunct="1">
              <a:buFontTx/>
              <a:buNone/>
            </a:pPr>
            <a:r>
              <a:rPr lang="hu-HU" altLang="hu-HU" sz="2000" dirty="0" smtClean="0"/>
              <a:t>      Vállalat	Háztartás			     Bank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       </a:t>
            </a:r>
            <a:r>
              <a:rPr lang="hu-HU" altLang="hu-HU" sz="2000" dirty="0" err="1" smtClean="0"/>
              <a:t>dMv</a:t>
            </a:r>
            <a:r>
              <a:rPr lang="hu-HU" altLang="hu-HU" sz="2000" dirty="0" smtClean="0"/>
              <a:t>         </a:t>
            </a:r>
            <a:r>
              <a:rPr lang="hu-HU" altLang="hu-HU" sz="2000" dirty="0" err="1" smtClean="0"/>
              <a:t>FKv</a:t>
            </a:r>
            <a:r>
              <a:rPr lang="hu-HU" altLang="hu-HU" sz="2000" dirty="0" smtClean="0"/>
              <a:t>     	</a:t>
            </a:r>
            <a:r>
              <a:rPr lang="hu-HU" altLang="hu-HU" sz="2000" dirty="0" err="1" smtClean="0"/>
              <a:t>dMh</a:t>
            </a:r>
            <a:r>
              <a:rPr lang="hu-HU" altLang="hu-HU" sz="2000" dirty="0" smtClean="0"/>
              <a:t>     		</a:t>
            </a:r>
            <a:r>
              <a:rPr lang="hu-HU" altLang="hu-HU" sz="2000" dirty="0" err="1" smtClean="0"/>
              <a:t>FKh</a:t>
            </a:r>
            <a:r>
              <a:rPr lang="hu-HU" altLang="hu-HU" sz="2000" dirty="0" smtClean="0"/>
              <a:t>	    </a:t>
            </a:r>
            <a:r>
              <a:rPr lang="hu-HU" altLang="hu-HU" sz="2000" dirty="0" err="1" smtClean="0"/>
              <a:t>dN</a:t>
            </a:r>
            <a:r>
              <a:rPr lang="hu-HU" altLang="hu-HU" sz="2000" dirty="0" smtClean="0"/>
              <a:t>	     	</a:t>
            </a:r>
            <a:r>
              <a:rPr lang="hu-HU" altLang="hu-HU" sz="2000" dirty="0" err="1" smtClean="0"/>
              <a:t>FKb</a:t>
            </a:r>
            <a:endParaRPr lang="hu-HU" altLang="hu-HU" sz="2000" dirty="0" smtClean="0"/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		         </a:t>
            </a:r>
            <a:r>
              <a:rPr lang="hu-HU" altLang="hu-HU" sz="2000" dirty="0" err="1" smtClean="0"/>
              <a:t>dNv</a:t>
            </a:r>
            <a:r>
              <a:rPr lang="hu-HU" altLang="hu-HU" sz="2000" dirty="0" smtClean="0"/>
              <a:t>			</a:t>
            </a:r>
            <a:r>
              <a:rPr lang="hu-HU" altLang="hu-HU" sz="2000" dirty="0" err="1" smtClean="0"/>
              <a:t>dNh</a:t>
            </a:r>
            <a:r>
              <a:rPr lang="hu-HU" altLang="hu-HU" sz="2000" dirty="0" smtClean="0"/>
              <a:t>		            </a:t>
            </a:r>
            <a:r>
              <a:rPr lang="hu-HU" altLang="hu-HU" sz="2000" dirty="0" err="1" smtClean="0"/>
              <a:t>dM</a:t>
            </a:r>
            <a:endParaRPr lang="hu-HU" altLang="hu-HU" sz="2000" dirty="0" smtClean="0"/>
          </a:p>
          <a:p>
            <a:pPr eaLnBrk="1" hangingPunct="1">
              <a:buFontTx/>
              <a:buNone/>
            </a:pPr>
            <a:endParaRPr lang="hu-HU" altLang="hu-HU" sz="2000" dirty="0" smtClean="0"/>
          </a:p>
          <a:p>
            <a:pPr eaLnBrk="1" hangingPunct="1">
              <a:buFontTx/>
              <a:buNone/>
            </a:pPr>
            <a:endParaRPr lang="hu-HU" altLang="hu-HU" sz="2000" dirty="0" smtClean="0"/>
          </a:p>
          <a:p>
            <a:pPr eaLnBrk="1" hangingPunct="1">
              <a:buFontTx/>
              <a:buNone/>
            </a:pPr>
            <a:r>
              <a:rPr lang="hu-HU" altLang="hu-HU" sz="3600" dirty="0" err="1" smtClean="0"/>
              <a:t>dM</a:t>
            </a:r>
            <a:r>
              <a:rPr lang="hu-HU" altLang="hu-HU" sz="3600" dirty="0" smtClean="0"/>
              <a:t> a pénzállomány változása</a:t>
            </a:r>
          </a:p>
          <a:p>
            <a:pPr eaLnBrk="1" hangingPunct="1">
              <a:buFontTx/>
              <a:buNone/>
            </a:pPr>
            <a:r>
              <a:rPr lang="hu-HU" altLang="hu-HU" sz="3600" dirty="0" err="1" smtClean="0"/>
              <a:t>dN</a:t>
            </a:r>
            <a:r>
              <a:rPr lang="hu-HU" altLang="hu-HU" sz="3600" dirty="0" smtClean="0"/>
              <a:t> az új pénz (hitelfelvétel)</a:t>
            </a:r>
            <a:endParaRPr lang="hu-HU" altLang="hu-HU" sz="3600" dirty="0"/>
          </a:p>
          <a:p>
            <a:pPr eaLnBrk="1" hangingPunct="1">
              <a:buFontTx/>
              <a:buNone/>
            </a:pPr>
            <a:r>
              <a:rPr lang="hu-HU" altLang="hu-HU" sz="3600" dirty="0" err="1" smtClean="0"/>
              <a:t>dN</a:t>
            </a:r>
            <a:r>
              <a:rPr lang="hu-HU" altLang="hu-HU" sz="3600" dirty="0" smtClean="0"/>
              <a:t> =</a:t>
            </a:r>
            <a:r>
              <a:rPr lang="hu-HU" altLang="hu-HU" sz="3600" dirty="0" err="1" smtClean="0"/>
              <a:t>FKb</a:t>
            </a:r>
            <a:r>
              <a:rPr lang="hu-HU" altLang="hu-HU" sz="3600" dirty="0" smtClean="0"/>
              <a:t>+</a:t>
            </a:r>
            <a:r>
              <a:rPr lang="hu-HU" altLang="hu-HU" sz="3600" dirty="0" err="1" smtClean="0"/>
              <a:t>dM</a:t>
            </a:r>
            <a:r>
              <a:rPr lang="hu-HU" altLang="hu-HU" sz="2000" dirty="0" smtClean="0"/>
              <a:t>							    					   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						     	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	   		    			      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</a:t>
            </a:r>
          </a:p>
          <a:p>
            <a:pPr eaLnBrk="1" hangingPunct="1"/>
            <a:endParaRPr lang="hu-HU" altLang="hu-HU" sz="2000" dirty="0" smtClean="0"/>
          </a:p>
          <a:p>
            <a:pPr eaLnBrk="1" hangingPunct="1">
              <a:buFontTx/>
              <a:buNone/>
            </a:pPr>
            <a:endParaRPr lang="hu-HU" altLang="hu-HU" sz="2800" b="1" dirty="0" smtClean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28600" y="1368425"/>
            <a:ext cx="232727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843213" y="1368425"/>
            <a:ext cx="252095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1331913" y="1368425"/>
            <a:ext cx="0" cy="119697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3995738" y="1368425"/>
            <a:ext cx="0" cy="119697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5940425" y="1368425"/>
            <a:ext cx="223202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7164388" y="1368425"/>
            <a:ext cx="0" cy="119697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515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1676400"/>
            <a:ext cx="7620000" cy="2819400"/>
          </a:xfrm>
        </p:spPr>
        <p:txBody>
          <a:bodyPr/>
          <a:lstStyle/>
          <a:p>
            <a:pPr eaLnBrk="1" hangingPunct="1"/>
            <a:r>
              <a:rPr lang="hu-HU" dirty="0" smtClean="0"/>
              <a:t>A MAKROGAZDASÁG TELJESÍTMÉNYÉNEK MÉRÉSE</a:t>
            </a:r>
            <a:br>
              <a:rPr lang="hu-HU" dirty="0" smtClean="0"/>
            </a:br>
            <a:r>
              <a:rPr lang="hu-HU" dirty="0" smtClean="0"/>
              <a:t>Négy szektoros modell</a:t>
            </a:r>
          </a:p>
        </p:txBody>
      </p:sp>
    </p:spTree>
    <p:extLst>
      <p:ext uri="{BB962C8B-B14F-4D97-AF65-F5344CB8AC3E}">
        <p14:creationId xmlns:p14="http://schemas.microsoft.com/office/powerpoint/2010/main" val="365465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827088" y="188913"/>
            <a:ext cx="7835900" cy="6669087"/>
          </a:xfrm>
        </p:spPr>
        <p:txBody>
          <a:bodyPr/>
          <a:lstStyle/>
          <a:p>
            <a:pPr marL="265113" indent="-265113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u-HU" sz="2400" dirty="0" smtClean="0"/>
              <a:t>A nemzetközi összehasonlítások alapja: </a:t>
            </a:r>
            <a:r>
              <a:rPr lang="hu-HU" sz="2400" b="1" i="1" dirty="0" smtClean="0"/>
              <a:t>Nemzeti Számlák Rendszere </a:t>
            </a:r>
            <a:r>
              <a:rPr lang="hu-HU" sz="2400" dirty="0" smtClean="0"/>
              <a:t>(System of National </a:t>
            </a:r>
            <a:r>
              <a:rPr lang="hu-HU" sz="2400" dirty="0" err="1" smtClean="0"/>
              <a:t>Accounts</a:t>
            </a:r>
            <a:r>
              <a:rPr lang="hu-HU" sz="2400" dirty="0" smtClean="0"/>
              <a:t>, SNA) → </a:t>
            </a:r>
            <a:r>
              <a:rPr lang="hu-HU" sz="2400" b="1" dirty="0" err="1" smtClean="0"/>
              <a:t>SNA-mutatók</a:t>
            </a:r>
            <a:endParaRPr lang="hu-HU" sz="2400" b="1" dirty="0" smtClean="0"/>
          </a:p>
          <a:p>
            <a:pPr marL="265113" indent="-265113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u-HU" sz="2400" dirty="0" smtClean="0"/>
              <a:t>Kiindulópont:</a:t>
            </a:r>
          </a:p>
          <a:p>
            <a:pPr marL="265113" indent="-265113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hu-HU" sz="2400" dirty="0" smtClean="0"/>
          </a:p>
          <a:p>
            <a:pPr marL="265113" indent="-265113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u-HU" sz="2400" b="1" dirty="0" smtClean="0"/>
              <a:t>Bruttó kibocsátás </a:t>
            </a:r>
            <a:r>
              <a:rPr lang="hu-HU" sz="2400" dirty="0" smtClean="0"/>
              <a:t>(Gross Output), </a:t>
            </a:r>
            <a:r>
              <a:rPr lang="hu-HU" sz="2400" b="1" dirty="0" smtClean="0"/>
              <a:t>GO</a:t>
            </a:r>
            <a:r>
              <a:rPr lang="hu-HU" sz="2400" dirty="0" smtClean="0"/>
              <a:t>:</a:t>
            </a:r>
          </a:p>
          <a:p>
            <a:pPr marL="265113" indent="-265113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hu-HU" sz="2400" dirty="0" smtClean="0"/>
          </a:p>
          <a:p>
            <a:pPr marL="265113" indent="-265113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u-HU" sz="2400" b="1" dirty="0" smtClean="0">
                <a:solidFill>
                  <a:srgbClr val="0000FF"/>
                </a:solidFill>
              </a:rPr>
              <a:t>	</a:t>
            </a:r>
            <a:r>
              <a:rPr lang="hu-HU" sz="2400" dirty="0" smtClean="0"/>
              <a:t>Egy országban, adott időszak alatt előállított termékek és szolgáltatások összértéke</a:t>
            </a:r>
          </a:p>
          <a:p>
            <a:pPr marL="265113" indent="-265113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hu-HU" sz="2400" dirty="0" smtClean="0"/>
          </a:p>
          <a:p>
            <a:pPr marL="265113" indent="-265113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u-HU" sz="2400" dirty="0" smtClean="0"/>
              <a:t>	Pontos meghatározása: </a:t>
            </a:r>
          </a:p>
          <a:p>
            <a:pPr marL="547688" lvl="1" indent="-200025" eaLnBrk="1" hangingPunct="1">
              <a:lnSpc>
                <a:spcPct val="90000"/>
              </a:lnSpc>
              <a:spcBef>
                <a:spcPct val="0"/>
              </a:spcBef>
              <a:buFont typeface="Verdana" pitchFamily="34" charset="0"/>
              <a:buChar char="◦"/>
            </a:pPr>
            <a:r>
              <a:rPr lang="hu-HU" sz="2400" dirty="0" smtClean="0"/>
              <a:t>az összes termelő- és szolgáltató szervezet összes értékesítése (és készletváltozása) piaci (fogyasztói) árakon vagy tényezőköltségen számolva;</a:t>
            </a:r>
          </a:p>
          <a:p>
            <a:pPr marL="547688" lvl="1" indent="-200025" eaLnBrk="1" hangingPunct="1">
              <a:lnSpc>
                <a:spcPct val="90000"/>
              </a:lnSpc>
              <a:spcBef>
                <a:spcPct val="0"/>
              </a:spcBef>
              <a:buFont typeface="Verdana" pitchFamily="34" charset="0"/>
              <a:buChar char="◦"/>
            </a:pPr>
            <a:r>
              <a:rPr lang="hu-HU" sz="2400" dirty="0" smtClean="0"/>
              <a:t>nem piaci szolgáltatások (pl. közoktatás, honvédelem stb.) esetén a ráfordítások összege</a:t>
            </a:r>
          </a:p>
        </p:txBody>
      </p:sp>
    </p:spTree>
    <p:extLst>
      <p:ext uri="{BB962C8B-B14F-4D97-AF65-F5344CB8AC3E}">
        <p14:creationId xmlns:p14="http://schemas.microsoft.com/office/powerpoint/2010/main" val="7158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95536" y="260648"/>
            <a:ext cx="8291264" cy="6121102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dirty="0" smtClean="0"/>
              <a:t>A bruttó kibocsátás nem alkalmas </a:t>
            </a:r>
            <a:r>
              <a:rPr lang="hu-HU" i="1" dirty="0" smtClean="0"/>
              <a:t>a tényleges teljesítmény mérésére</a:t>
            </a:r>
            <a:r>
              <a:rPr lang="hu-HU" dirty="0" smtClean="0"/>
              <a:t>, mert „</a:t>
            </a:r>
            <a:r>
              <a:rPr lang="hu-HU" b="1" dirty="0" smtClean="0"/>
              <a:t>halmozódásokat</a:t>
            </a:r>
            <a:r>
              <a:rPr lang="hu-HU" dirty="0" smtClean="0"/>
              <a:t>” tartalmaz (egyes értékeket többszörösen számít fel)</a:t>
            </a:r>
          </a:p>
          <a:p>
            <a:pPr marL="265176" indent="-265176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u-HU" sz="1000" dirty="0" smtClean="0"/>
          </a:p>
          <a:p>
            <a:pPr marL="265176" indent="-265176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b="1" i="1" dirty="0" smtClean="0"/>
              <a:t>Folyó termelő felhasználás</a:t>
            </a:r>
            <a:r>
              <a:rPr lang="hu-HU" dirty="0" smtClean="0"/>
              <a:t>: valamely tevékenység során felhasznált, ugyanakkor korábban megtermelt javak értéke </a:t>
            </a:r>
          </a:p>
          <a:p>
            <a:pPr marL="265176" indent="-265176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dirty="0" smtClean="0"/>
              <a:t>	</a:t>
            </a:r>
            <a:r>
              <a:rPr lang="hu-HU" sz="2600" dirty="0" smtClean="0"/>
              <a:t>(pl. kenyérgyártás – liszt; autógyártás – alkatrészek)</a:t>
            </a:r>
          </a:p>
          <a:p>
            <a:pPr marL="265176" indent="-265176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sz="2600" b="1" i="1" dirty="0" smtClean="0"/>
              <a:t>(</a:t>
            </a:r>
            <a:r>
              <a:rPr lang="en-US" sz="2800" dirty="0" smtClean="0"/>
              <a:t>intermediate consumption </a:t>
            </a:r>
            <a:r>
              <a:rPr lang="hu-HU" sz="2800" dirty="0" smtClean="0"/>
              <a:t>- CI)</a:t>
            </a:r>
            <a:endParaRPr lang="hu-HU" dirty="0" smtClean="0"/>
          </a:p>
          <a:p>
            <a:pPr marL="265176" indent="-265176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b="1" dirty="0" smtClean="0"/>
              <a:t>A halmozódás kiszűrése:</a:t>
            </a:r>
          </a:p>
          <a:p>
            <a:pPr marL="265176" indent="-265176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u-HU" sz="1000" dirty="0" smtClean="0"/>
          </a:p>
          <a:p>
            <a:pPr marL="265176" indent="-265176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dirty="0" smtClean="0"/>
              <a:t>	Bruttó kibocsátás – folyó termelő felhasználás = </a:t>
            </a:r>
            <a:r>
              <a:rPr lang="hu-HU" b="1" i="1" dirty="0" smtClean="0"/>
              <a:t>Bruttó hazai termék</a:t>
            </a:r>
            <a:r>
              <a:rPr lang="hu-HU" dirty="0" smtClean="0"/>
              <a:t>(Gross </a:t>
            </a:r>
            <a:r>
              <a:rPr lang="hu-HU" dirty="0" err="1" smtClean="0"/>
              <a:t>Domestic</a:t>
            </a:r>
            <a:r>
              <a:rPr lang="hu-HU" dirty="0" smtClean="0"/>
              <a:t> </a:t>
            </a:r>
            <a:r>
              <a:rPr lang="hu-HU" dirty="0" err="1" smtClean="0"/>
              <a:t>product</a:t>
            </a:r>
            <a:r>
              <a:rPr lang="hu-HU" dirty="0" smtClean="0"/>
              <a:t>, GDP) </a:t>
            </a:r>
          </a:p>
        </p:txBody>
      </p:sp>
    </p:spTree>
    <p:extLst>
      <p:ext uri="{BB962C8B-B14F-4D97-AF65-F5344CB8AC3E}">
        <p14:creationId xmlns:p14="http://schemas.microsoft.com/office/powerpoint/2010/main" val="140035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066800" y="836613"/>
            <a:ext cx="7620000" cy="5400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b="1" smtClean="0"/>
              <a:t>Amortizáció</a:t>
            </a:r>
            <a:r>
              <a:rPr lang="hu-HU" smtClean="0"/>
              <a:t>: valamely tevékenység során igénybevett fizikai tőkejavak (gépek, berendezések, épületek stb.) adott időszakra elszámolt </a:t>
            </a:r>
            <a:r>
              <a:rPr lang="hu-HU" i="1" smtClean="0"/>
              <a:t>értékcsökkenés</a:t>
            </a:r>
            <a:r>
              <a:rPr lang="hu-HU" smtClean="0"/>
              <a:t>e</a:t>
            </a:r>
          </a:p>
          <a:p>
            <a:pPr eaLnBrk="1" hangingPunct="1">
              <a:buFontTx/>
              <a:buNone/>
            </a:pPr>
            <a:endParaRPr lang="hu-HU" sz="1000" smtClean="0"/>
          </a:p>
          <a:p>
            <a:pPr eaLnBrk="1" hangingPunct="1">
              <a:buFontTx/>
              <a:buNone/>
            </a:pPr>
            <a:endParaRPr lang="hu-HU" sz="1000" smtClean="0"/>
          </a:p>
          <a:p>
            <a:pPr eaLnBrk="1" hangingPunct="1">
              <a:buFontTx/>
              <a:buNone/>
            </a:pPr>
            <a:r>
              <a:rPr lang="hu-HU" smtClean="0"/>
              <a:t>	Bruttó mutatók – amortizáció = nettó mutatók: GDP – amortizáció=NDP</a:t>
            </a:r>
          </a:p>
          <a:p>
            <a:pPr eaLnBrk="1" hangingPunct="1">
              <a:buFontTx/>
              <a:buNone/>
            </a:pPr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9122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368B7BD-3A43-4C77-8C43-3B4EA15FDDC2}" type="slidenum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45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3000" b="1" dirty="0" smtClean="0"/>
              <a:t>A nemzetgazdasági kibocsátás számbavételének módszerei, mutatószámai és problémáik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hu-HU" b="1" i="1" u="sng" dirty="0" smtClean="0"/>
              <a:t>A bruttó hazai termék:</a:t>
            </a:r>
            <a:endParaRPr lang="hu-HU" dirty="0" smtClean="0"/>
          </a:p>
          <a:p>
            <a:pPr marL="839788" lvl="1" indent="-495300" eaLnBrk="1" hangingPunct="1"/>
            <a:r>
              <a:rPr lang="hu-HU" dirty="0" smtClean="0"/>
              <a:t>A bruttó hazai termék (GDP) az egy országban egy év alatt megtermelt végső felhasználásra kerülő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smtClean="0"/>
              <a:t>termékek és szolgáltatások összes értéke.</a:t>
            </a:r>
          </a:p>
          <a:p>
            <a:pPr marL="839788" lvl="1" indent="-495300" eaLnBrk="1" hangingPunct="1"/>
            <a:r>
              <a:rPr lang="hu-HU" dirty="0" smtClean="0"/>
              <a:t>A GDP mérhető, mint :</a:t>
            </a:r>
          </a:p>
          <a:p>
            <a:pPr marL="1131888" lvl="2" indent="-438150" eaLnBrk="1" hangingPunct="1">
              <a:buFont typeface="Wingdings" pitchFamily="2" charset="2"/>
              <a:buAutoNum type="arabicPeriod"/>
            </a:pPr>
            <a:r>
              <a:rPr lang="hu-HU" b="1" dirty="0" smtClean="0"/>
              <a:t>Az egyes ágazatokban megtermelt hozzáadott értékek összege.</a:t>
            </a:r>
          </a:p>
          <a:p>
            <a:pPr marL="1131888" lvl="2" indent="-438150" eaLnBrk="1" hangingPunct="1">
              <a:buFont typeface="Wingdings" pitchFamily="2" charset="2"/>
              <a:buAutoNum type="arabicPeriod"/>
            </a:pPr>
            <a:r>
              <a:rPr lang="hu-HU" dirty="0" smtClean="0"/>
              <a:t>A gazdaságban keletkezett különböző fajta tényezőjövedelmek összege.</a:t>
            </a:r>
          </a:p>
          <a:p>
            <a:pPr marL="1131888" lvl="2" indent="-438150" eaLnBrk="1" hangingPunct="1">
              <a:buFont typeface="Wingdings" pitchFamily="2" charset="2"/>
              <a:buAutoNum type="arabicPeriod"/>
            </a:pPr>
            <a:r>
              <a:rPr lang="hu-HU" b="1" dirty="0" smtClean="0"/>
              <a:t>A végső javakra irányuló kiadások összege.</a:t>
            </a:r>
          </a:p>
        </p:txBody>
      </p:sp>
    </p:spTree>
    <p:extLst>
      <p:ext uri="{BB962C8B-B14F-4D97-AF65-F5344CB8AC3E}">
        <p14:creationId xmlns:p14="http://schemas.microsoft.com/office/powerpoint/2010/main" val="23713839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ADF7E6E-7D33-4D6A-9883-B5782AB9BDF1}" type="slidenum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46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3000" b="1" dirty="0" smtClean="0"/>
              <a:t>A nemzetgazdasági kibocsátás számbavételének módszerei, mutatószámai és problémáik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hu-HU" sz="2800" dirty="0" smtClean="0"/>
              <a:t> Egy termelési folyamatban keletkező </a:t>
            </a:r>
            <a:r>
              <a:rPr lang="hu-HU" sz="2800" b="1" dirty="0" smtClean="0"/>
              <a:t>hozzáadott érték </a:t>
            </a:r>
            <a:r>
              <a:rPr lang="hu-HU" sz="2800" dirty="0" smtClean="0"/>
              <a:t>a megtermelt javak értékének és a termelő felhasználás értékének a különbsége.         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hu-HU" dirty="0" smtClean="0"/>
              <a:t>Hozzáadott érték = </a:t>
            </a:r>
            <a:r>
              <a:rPr lang="hu-HU" b="1" dirty="0"/>
              <a:t>Ö</a:t>
            </a:r>
            <a:r>
              <a:rPr lang="hu-HU" b="1" dirty="0" smtClean="0"/>
              <a:t>sszes termelési érték – Folyó termelő felhasználás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hu-HU" dirty="0" smtClean="0"/>
              <a:t>A GDP egyenlő </a:t>
            </a:r>
            <a:r>
              <a:rPr lang="hu-HU" b="1" dirty="0" smtClean="0"/>
              <a:t>az egyes ágazatokban keletkező hozzáadott értékek összegével. GDP = Σ hozzáadott érték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hu-HU" b="1" dirty="0" smtClean="0"/>
              <a:t>Végső felhasználásra kerülő javak értéke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5669866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ia számának hely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466810-5073-4CAF-B88F-F606729703E3}" type="slidenum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47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000" b="1" dirty="0"/>
              <a:t>A nemzetgazdasági kibocsátás számbavételének módszerei, mutatószámai és </a:t>
            </a:r>
            <a:r>
              <a:rPr lang="hu-HU" sz="3000" b="1" dirty="0" smtClean="0"/>
              <a:t>problémáik</a:t>
            </a:r>
            <a:endParaRPr lang="hu-HU" sz="30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05552" name="Group 8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0266071"/>
              </p:ext>
            </p:extLst>
          </p:nvPr>
        </p:nvGraphicFramePr>
        <p:xfrm>
          <a:off x="683568" y="1628799"/>
          <a:ext cx="8003232" cy="425741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016224"/>
                <a:gridCol w="1985392"/>
                <a:gridCol w="2000808"/>
                <a:gridCol w="2000808"/>
              </a:tblGrid>
              <a:tr h="839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Ágazat</a:t>
                      </a:r>
                      <a:endParaRPr kumimoji="0" 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Folyó termelő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felhasználás</a:t>
                      </a: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Értékesítés [eFt/t]</a:t>
                      </a:r>
                      <a:endParaRPr kumimoji="0" lang="hu-H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Hozzáadott érték</a:t>
                      </a:r>
                      <a:endParaRPr kumimoji="0" lang="hu-H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  <a:tr h="841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Fakitermelés</a:t>
                      </a:r>
                      <a:endParaRPr kumimoji="0" 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10.000,-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10.000,-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  <a:tr h="838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Fafeldolgozás</a:t>
                      </a:r>
                      <a:endParaRPr kumimoji="0" 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10.000,-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12.500,-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2.500,-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  <a:tr h="839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Bútorgyártás</a:t>
                      </a:r>
                      <a:endParaRPr kumimoji="0" 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12.500,-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18.750,-</a:t>
                      </a:r>
                      <a:endParaRPr kumimoji="0" 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6.250,-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  <a:tr h="839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ÖSSZESEN:</a:t>
                      </a:r>
                      <a:endParaRPr kumimoji="0" 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22.500,-</a:t>
                      </a: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u-H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41.250,-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18.750,-</a:t>
                      </a:r>
                      <a:endParaRPr kumimoji="0" 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2182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53330E7-7A11-4FA4-A075-FB844EA0FB33}" type="slidenum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48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3000" b="1" dirty="0" smtClean="0"/>
              <a:t>A nemzetgazdasági kibocsátás számbavételének módszerei, mutatószámai és problémáik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hu-HU" sz="2400" b="1" dirty="0" smtClean="0"/>
              <a:t> </a:t>
            </a:r>
            <a:r>
              <a:rPr lang="hu-HU" sz="2400" b="1" u="sng" dirty="0" smtClean="0"/>
              <a:t>A GDP, mint a gazdaságban keletkezett munka és tőkejövedelem összege:</a:t>
            </a:r>
            <a:endParaRPr lang="hu-HU" sz="2400" dirty="0" smtClean="0"/>
          </a:p>
          <a:p>
            <a:pPr lvl="1" eaLnBrk="1" hangingPunct="1"/>
            <a:r>
              <a:rPr lang="hu-HU" sz="2400" dirty="0" smtClean="0"/>
              <a:t>A </a:t>
            </a:r>
            <a:r>
              <a:rPr lang="hu-HU" sz="2400" b="1" dirty="0" smtClean="0"/>
              <a:t>GDP</a:t>
            </a:r>
            <a:r>
              <a:rPr lang="hu-HU" sz="2400" dirty="0" smtClean="0"/>
              <a:t> az országban a termelés során keletkezett </a:t>
            </a:r>
            <a:r>
              <a:rPr lang="hu-HU" sz="2400" b="1" dirty="0" smtClean="0"/>
              <a:t>tényezőjövedelmek: a kifizetett munkabérek, kamatok, bérleti díjak, osztalékok és a vállalatoknál maradó profitok összege.</a:t>
            </a:r>
          </a:p>
          <a:p>
            <a:pPr lvl="1" eaLnBrk="1" hangingPunct="1"/>
            <a:r>
              <a:rPr lang="hu-HU" sz="2400" dirty="0" smtClean="0"/>
              <a:t>A hozzáadott értéket, vagyis a megtermelt javak és a termelő fogyasztás értékének különbségét valójában az egyes termelési folyamatokban termelődő tényezőjövedelmek teszik ki.</a:t>
            </a:r>
          </a:p>
          <a:p>
            <a:pPr lvl="1" eaLnBrk="1" hangingPunct="1"/>
            <a:r>
              <a:rPr lang="hu-HU" sz="2400" dirty="0" smtClean="0"/>
              <a:t>Vagyis a GDP-t úgy is kiszámíthatjuk, mint a gazdaságban keletkező </a:t>
            </a:r>
            <a:r>
              <a:rPr lang="hu-HU" sz="2400" b="1" dirty="0" smtClean="0"/>
              <a:t>tényezőjövedelmek összegét.</a:t>
            </a:r>
          </a:p>
        </p:txBody>
      </p:sp>
    </p:spTree>
    <p:extLst>
      <p:ext uri="{BB962C8B-B14F-4D97-AF65-F5344CB8AC3E}">
        <p14:creationId xmlns:p14="http://schemas.microsoft.com/office/powerpoint/2010/main" val="40172131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478B529-525E-48FE-8F38-5936BC6D3CE1}" type="slidenum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49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3000" b="1" dirty="0" smtClean="0"/>
              <a:t>A nemzetgazdasági kibocsátás számbavételének módszerei, mutatószámai és problémáik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hu-H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hu-HU" b="1" dirty="0"/>
              <a:t> </a:t>
            </a:r>
            <a:r>
              <a:rPr lang="hu-HU" b="1" u="sng" dirty="0"/>
              <a:t>A GDP mint a kiadások összege:</a:t>
            </a:r>
            <a:endParaRPr lang="hu-HU" dirty="0"/>
          </a:p>
          <a:p>
            <a:pPr marL="839788" lvl="1" indent="-495300" eaLnBrk="1" hangingPunct="1">
              <a:defRPr/>
            </a:pPr>
            <a:r>
              <a:rPr lang="hu-HU" dirty="0"/>
              <a:t>A GDP-t mérhetjük, mint </a:t>
            </a:r>
            <a:r>
              <a:rPr lang="hu-HU" b="1" dirty="0"/>
              <a:t>a hazai termelésű javakra irányuló kiadások </a:t>
            </a:r>
            <a:r>
              <a:rPr lang="hu-HU" dirty="0" smtClean="0"/>
              <a:t>értékét:</a:t>
            </a:r>
          </a:p>
          <a:p>
            <a:pPr marL="839788" lvl="1" indent="-495300" eaLnBrk="1" hangingPunct="1">
              <a:defRPr/>
            </a:pPr>
            <a:r>
              <a:rPr lang="hu-HU" b="1" dirty="0" smtClean="0"/>
              <a:t>C+I</a:t>
            </a:r>
            <a:r>
              <a:rPr lang="hu-HU" b="1" baseline="-25000" dirty="0" smtClean="0"/>
              <a:t>B </a:t>
            </a:r>
            <a:r>
              <a:rPr lang="hu-HU" b="1" dirty="0" smtClean="0"/>
              <a:t>+G+X-IM</a:t>
            </a:r>
            <a:endParaRPr lang="hu-HU" b="1" dirty="0"/>
          </a:p>
          <a:p>
            <a:pPr marL="839788" lvl="1" indent="-495300" eaLnBrk="1" hangingPunct="1">
              <a:defRPr/>
            </a:pPr>
            <a:r>
              <a:rPr lang="hu-HU" dirty="0"/>
              <a:t>A GDP-be számító </a:t>
            </a:r>
            <a:r>
              <a:rPr lang="hu-HU" dirty="0" smtClean="0"/>
              <a:t>kiadások sorrendben: </a:t>
            </a:r>
            <a:endParaRPr lang="hu-HU" dirty="0"/>
          </a:p>
          <a:p>
            <a:pPr marL="1131888" lvl="2" indent="-438150" eaLnBrk="1" hangingPunct="1">
              <a:buFont typeface="Wingdings" pitchFamily="2" charset="2"/>
              <a:buAutoNum type="arabicPeriod"/>
              <a:defRPr/>
            </a:pPr>
            <a:r>
              <a:rPr lang="hu-HU" dirty="0"/>
              <a:t>a fogyasztás, </a:t>
            </a:r>
          </a:p>
          <a:p>
            <a:pPr marL="1131888" lvl="2" indent="-438150" eaLnBrk="1" hangingPunct="1">
              <a:buFont typeface="Wingdings" pitchFamily="2" charset="2"/>
              <a:buAutoNum type="arabicPeriod"/>
              <a:defRPr/>
            </a:pPr>
            <a:r>
              <a:rPr lang="hu-HU" dirty="0"/>
              <a:t>a bruttó beruházás, </a:t>
            </a:r>
          </a:p>
          <a:p>
            <a:pPr marL="1131888" lvl="2" indent="-438150" eaLnBrk="1" hangingPunct="1">
              <a:buFont typeface="Wingdings" pitchFamily="2" charset="2"/>
              <a:buAutoNum type="arabicPeriod"/>
              <a:defRPr/>
            </a:pPr>
            <a:r>
              <a:rPr lang="hu-HU" dirty="0"/>
              <a:t>a kormányzati vásárlás, </a:t>
            </a:r>
          </a:p>
          <a:p>
            <a:pPr marL="1131888" lvl="2" indent="-438150" eaLnBrk="1" hangingPunct="1">
              <a:buFont typeface="Wingdings" pitchFamily="2" charset="2"/>
              <a:buAutoNum type="arabicPeriod"/>
              <a:defRPr/>
            </a:pPr>
            <a:r>
              <a:rPr lang="hu-HU" dirty="0"/>
              <a:t>az export és az import </a:t>
            </a:r>
            <a:r>
              <a:rPr lang="hu-HU" dirty="0" smtClean="0"/>
              <a:t>különbsége (nettó export).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43471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Fő műve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8686800" cy="5360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Az 1936-ban íródott </a:t>
            </a:r>
            <a:r>
              <a:rPr lang="hu-HU" altLang="hu-HU" sz="2400" b="1" i="1" dirty="0" smtClean="0"/>
              <a:t>A foglalkoztatás, a kamat és a pénz általános elmélete</a:t>
            </a:r>
            <a:r>
              <a:rPr lang="hu-HU" altLang="hu-HU" sz="2400" b="1" dirty="0" smtClean="0"/>
              <a:t> (The General </a:t>
            </a:r>
            <a:r>
              <a:rPr lang="hu-HU" altLang="hu-HU" sz="2400" b="1" dirty="0" err="1" smtClean="0"/>
              <a:t>Theory</a:t>
            </a:r>
            <a:r>
              <a:rPr lang="hu-HU" altLang="hu-HU" sz="2400" b="1" dirty="0" smtClean="0"/>
              <a:t> of </a:t>
            </a:r>
            <a:r>
              <a:rPr lang="hu-HU" altLang="hu-HU" sz="2400" b="1" dirty="0" err="1" smtClean="0"/>
              <a:t>Employment</a:t>
            </a:r>
            <a:r>
              <a:rPr lang="hu-HU" altLang="hu-HU" sz="2400" b="1" dirty="0" smtClean="0"/>
              <a:t>, Interest and Money)</a:t>
            </a:r>
            <a:r>
              <a:rPr lang="hu-HU" altLang="hu-HU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A klasszikus és neoklasszikus közgazdászok a gazdaságnak csak egy speciális, egyensúlyi állapotát írták le, amit aztán megpróbáltak a való életre is alkalmazni, sikertelenül. </a:t>
            </a:r>
            <a:r>
              <a:rPr lang="hu-HU" altLang="hu-HU" sz="2400" b="1" dirty="0" smtClean="0"/>
              <a:t>Keynes leírja az „általános esetet” – nem teljes foglalkoztatás melletti egyensúly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A klasszikus elmélet "az alkalmazott erőforrások </a:t>
            </a:r>
            <a:r>
              <a:rPr lang="hu-HU" altLang="hu-HU" sz="2400" i="1" dirty="0" smtClean="0"/>
              <a:t>adott</a:t>
            </a:r>
            <a:r>
              <a:rPr lang="hu-HU" altLang="hu-HU" sz="2400" dirty="0" smtClean="0"/>
              <a:t> mennyiségének a különböző felhasználási lehetőségek közötti megoszlásával és azokkal a feltételekkel foglalkozik, amelyek </a:t>
            </a:r>
            <a:r>
              <a:rPr lang="hu-HU" altLang="hu-HU" sz="2400" b="1" dirty="0" smtClean="0"/>
              <a:t>- feltételezve, hogy alkalmazzék az erőforrásoknak ezt a mennyiségét - </a:t>
            </a:r>
            <a:r>
              <a:rPr lang="hu-HU" altLang="hu-HU" sz="2400" dirty="0" smtClean="0"/>
              <a:t>meghatározzák egymáshoz viszonyított jövedelmüket és termékeik egymáshoz viszonyított értékeit." (Keynes [1965] 22. o.)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b="1" dirty="0" smtClean="0"/>
              <a:t>Röviden "az elosztásnak a teljes foglalkoztatás állapotára vonatkoztatott elméletét". (Keynes [1965] 34. o.) </a:t>
            </a:r>
          </a:p>
        </p:txBody>
      </p:sp>
    </p:spTree>
    <p:extLst>
      <p:ext uri="{BB962C8B-B14F-4D97-AF65-F5344CB8AC3E}">
        <p14:creationId xmlns:p14="http://schemas.microsoft.com/office/powerpoint/2010/main" val="251972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697E153-1DDB-4847-9276-759A96D34202}" type="slidenum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50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3000" b="1" dirty="0" smtClean="0"/>
              <a:t>A nemzetgazdasági kibocsátás számbavételének módszerei, mutatószámai és problémáik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b="1" i="1" u="sng" dirty="0" smtClean="0"/>
              <a:t>A nettó hazai termék:</a:t>
            </a:r>
            <a:endParaRPr lang="hu-HU" dirty="0" smtClean="0"/>
          </a:p>
          <a:p>
            <a:pPr lvl="1" eaLnBrk="1" hangingPunct="1"/>
            <a:r>
              <a:rPr lang="hu-HU" dirty="0" smtClean="0"/>
              <a:t>A GDP-ből levonva az állóeszközök értékcsökkenését (amortizációt) kapjuk meg a nettó hazai terméket, az </a:t>
            </a:r>
            <a:r>
              <a:rPr lang="hu-HU" dirty="0" err="1" smtClean="0"/>
              <a:t>NDP-t</a:t>
            </a:r>
            <a:r>
              <a:rPr lang="hu-HU" dirty="0" smtClean="0"/>
              <a:t>.</a:t>
            </a:r>
            <a:endParaRPr lang="hu-HU" b="1" dirty="0" smtClean="0"/>
          </a:p>
          <a:p>
            <a:pPr lvl="1" eaLnBrk="1" hangingPunct="1"/>
            <a:r>
              <a:rPr lang="hu-HU" b="1" dirty="0" smtClean="0"/>
              <a:t>NDP = GDP - amortizáció             </a:t>
            </a:r>
          </a:p>
          <a:p>
            <a:pPr lvl="1" eaLnBrk="1" hangingPunct="1"/>
            <a:r>
              <a:rPr lang="hu-HU" b="1" dirty="0" smtClean="0"/>
              <a:t>NDP = (C + </a:t>
            </a:r>
            <a:r>
              <a:rPr lang="hu-HU" b="1" dirty="0" err="1" smtClean="0"/>
              <a:t>I</a:t>
            </a:r>
            <a:r>
              <a:rPr lang="hu-HU" baseline="-25000" dirty="0" err="1" smtClean="0"/>
              <a:t>n</a:t>
            </a:r>
            <a:r>
              <a:rPr lang="hu-HU" dirty="0" smtClean="0"/>
              <a:t> </a:t>
            </a:r>
            <a:r>
              <a:rPr lang="hu-HU" b="1" dirty="0" smtClean="0"/>
              <a:t>+ G + EX – IM) 	</a:t>
            </a:r>
          </a:p>
          <a:p>
            <a:pPr lvl="2" eaLnBrk="1" hangingPunct="1"/>
            <a:r>
              <a:rPr lang="hu-HU" sz="2800" b="1" dirty="0" err="1" smtClean="0"/>
              <a:t>I</a:t>
            </a:r>
            <a:r>
              <a:rPr lang="hu-HU" sz="2800" baseline="-25000" dirty="0" err="1" smtClean="0"/>
              <a:t>n</a:t>
            </a:r>
            <a:r>
              <a:rPr lang="hu-HU" sz="2800" dirty="0" smtClean="0"/>
              <a:t>= nettó beruházások értéke</a:t>
            </a:r>
          </a:p>
          <a:p>
            <a:pPr lvl="2" eaLnBrk="1" hangingPunct="1"/>
            <a:r>
              <a:rPr lang="hu-HU" sz="2800" b="1" dirty="0" smtClean="0"/>
              <a:t>I</a:t>
            </a:r>
            <a:r>
              <a:rPr lang="hu-HU" sz="2800" baseline="-25000" dirty="0" smtClean="0"/>
              <a:t>B </a:t>
            </a:r>
            <a:r>
              <a:rPr lang="hu-HU" sz="2800" b="1" dirty="0" smtClean="0"/>
              <a:t>=</a:t>
            </a:r>
            <a:r>
              <a:rPr lang="hu-HU" sz="2800" b="1" dirty="0"/>
              <a:t> </a:t>
            </a:r>
            <a:r>
              <a:rPr lang="hu-HU" sz="2800" b="1" dirty="0" err="1"/>
              <a:t>I</a:t>
            </a:r>
            <a:r>
              <a:rPr lang="hu-HU" sz="2800" baseline="-25000" dirty="0" err="1"/>
              <a:t>n</a:t>
            </a:r>
            <a:r>
              <a:rPr lang="hu-HU" sz="2800" baseline="-25000" dirty="0"/>
              <a:t> </a:t>
            </a:r>
            <a:r>
              <a:rPr lang="hu-HU" sz="2800" b="1" dirty="0" smtClean="0"/>
              <a:t>+amortizáció</a:t>
            </a:r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18983444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8211988-71BC-42A0-8E4E-AAF3BE58EC2A}" type="slidenum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51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33375"/>
            <a:ext cx="7772400" cy="1143000"/>
          </a:xfrm>
        </p:spPr>
        <p:txBody>
          <a:bodyPr/>
          <a:lstStyle/>
          <a:p>
            <a:pPr eaLnBrk="1" hangingPunct="1"/>
            <a:r>
              <a:rPr lang="hu-HU" sz="3200" b="1" dirty="0" smtClean="0"/>
              <a:t>A számbavétel problémái</a:t>
            </a:r>
            <a:endParaRPr lang="hu-HU" sz="3000" dirty="0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9"/>
            <a:ext cx="8219256" cy="5517232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hu-HU" dirty="0" smtClean="0"/>
              <a:t>A GDP nem tartalmazza:</a:t>
            </a:r>
          </a:p>
          <a:p>
            <a:pPr lvl="2" eaLnBrk="1" hangingPunct="1">
              <a:lnSpc>
                <a:spcPct val="80000"/>
              </a:lnSpc>
            </a:pPr>
            <a:r>
              <a:rPr lang="hu-HU" sz="2800" dirty="0" smtClean="0"/>
              <a:t>az illegális, tiltott gazdasági tevékenységet (pl. kábítószer előállítása),</a:t>
            </a:r>
          </a:p>
          <a:p>
            <a:pPr lvl="2" eaLnBrk="1" hangingPunct="1">
              <a:lnSpc>
                <a:spcPct val="80000"/>
              </a:lnSpc>
            </a:pPr>
            <a:r>
              <a:rPr lang="hu-HU" sz="2800" dirty="0" smtClean="0"/>
              <a:t>a legális, de az adócsalás szándéka miatt rejtett tevékenységet (fekete gazdaság),</a:t>
            </a:r>
          </a:p>
          <a:p>
            <a:pPr lvl="2" eaLnBrk="1" hangingPunct="1">
              <a:lnSpc>
                <a:spcPct val="80000"/>
              </a:lnSpc>
            </a:pPr>
            <a:r>
              <a:rPr lang="hu-HU" sz="2800" dirty="0" smtClean="0"/>
              <a:t>az informális, nem vállalati keretek között folytatott tevékenységet is (pl.: háztartásban végzett munka).</a:t>
            </a:r>
          </a:p>
          <a:p>
            <a:pPr lvl="1" eaLnBrk="1" hangingPunct="1">
              <a:lnSpc>
                <a:spcPct val="80000"/>
              </a:lnSpc>
            </a:pPr>
            <a:r>
              <a:rPr lang="hu-HU" dirty="0" smtClean="0"/>
              <a:t>Nemzetközi összehasonlítás (egy főre jutó GDP) – Milyen árfolyamon?</a:t>
            </a:r>
          </a:p>
          <a:p>
            <a:pPr lvl="1" eaLnBrk="1" hangingPunct="1">
              <a:lnSpc>
                <a:spcPct val="80000"/>
              </a:lnSpc>
            </a:pPr>
            <a:r>
              <a:rPr lang="hu-HU" dirty="0" smtClean="0"/>
              <a:t>Méri-e a tényleges jólétet?</a:t>
            </a:r>
          </a:p>
        </p:txBody>
      </p:sp>
    </p:spTree>
    <p:extLst>
      <p:ext uri="{BB962C8B-B14F-4D97-AF65-F5344CB8AC3E}">
        <p14:creationId xmlns:p14="http://schemas.microsoft.com/office/powerpoint/2010/main" val="36042998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8699BB8-D26B-46B1-9650-B4C5F5056F88}" type="slidenum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52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hu-HU" sz="3000" b="1" dirty="0" smtClean="0"/>
              <a:t>A nemzeti mutatók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lvl="1" eaLnBrk="1" hangingPunct="1">
              <a:defRPr/>
            </a:pPr>
            <a:r>
              <a:rPr lang="hu-HU" sz="2400" dirty="0" smtClean="0"/>
              <a:t>A GDP és az NDP a nemzeti számlarendszer termelési mutatói: az </a:t>
            </a:r>
            <a:r>
              <a:rPr lang="hu-HU" sz="2400" b="1" dirty="0" smtClean="0"/>
              <a:t>ország területén megtermelt</a:t>
            </a:r>
            <a:r>
              <a:rPr lang="hu-HU" sz="2400" dirty="0" smtClean="0"/>
              <a:t> végterméket mérik. A megtermelt hazai </a:t>
            </a:r>
            <a:r>
              <a:rPr lang="hu-HU" sz="2400" u="sng" dirty="0" smtClean="0"/>
              <a:t>jövedelem</a:t>
            </a:r>
            <a:r>
              <a:rPr lang="hu-HU" sz="2400" dirty="0" smtClean="0"/>
              <a:t> nem feltétlenül egyezik meg a </a:t>
            </a:r>
            <a:r>
              <a:rPr 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hazai</a:t>
            </a:r>
            <a:r>
              <a:rPr lang="hu-HU" sz="2400" dirty="0" smtClean="0"/>
              <a:t> gazdasági szereplők által felhasználható </a:t>
            </a:r>
            <a:r>
              <a:rPr lang="hu-HU" sz="2400" u="sng" dirty="0" smtClean="0"/>
              <a:t>jövedelemmel</a:t>
            </a:r>
            <a:r>
              <a:rPr lang="hu-HU" sz="2400" dirty="0" smtClean="0"/>
              <a:t>.</a:t>
            </a:r>
          </a:p>
          <a:p>
            <a:pPr lvl="1" eaLnBrk="1" hangingPunct="1">
              <a:defRPr/>
            </a:pPr>
            <a:r>
              <a:rPr lang="hu-HU" sz="2400" dirty="0" smtClean="0"/>
              <a:t>A </a:t>
            </a:r>
            <a:r>
              <a:rPr lang="hu-HU" sz="2400" b="1" dirty="0" smtClean="0"/>
              <a:t>bruttó nemzeti jövedelem (GNI)</a:t>
            </a:r>
            <a:r>
              <a:rPr lang="hu-HU" sz="2400" dirty="0" smtClean="0"/>
              <a:t> </a:t>
            </a:r>
            <a:r>
              <a:rPr lang="hu-HU" sz="2400" b="1" dirty="0" smtClean="0"/>
              <a:t>egy</a:t>
            </a:r>
            <a:r>
              <a:rPr lang="hu-HU" sz="2400" dirty="0" smtClean="0"/>
              <a:t> nemzet </a:t>
            </a:r>
            <a:r>
              <a:rPr lang="hu-HU" sz="2400" i="1" dirty="0" smtClean="0"/>
              <a:t>gazdasági szereplői</a:t>
            </a:r>
            <a:r>
              <a:rPr lang="hu-HU" sz="2400" b="1" i="1" dirty="0" smtClean="0"/>
              <a:t> </a:t>
            </a:r>
            <a:r>
              <a:rPr lang="hu-HU" sz="2400" dirty="0" smtClean="0"/>
              <a:t>által, adott időszakban realizált összes elsődleges (bruttó) jövedelmek összege</a:t>
            </a:r>
            <a:endParaRPr lang="hu-HU" sz="2400" b="1" dirty="0" smtClean="0"/>
          </a:p>
          <a:p>
            <a:pPr lvl="1" eaLnBrk="1" hangingPunct="1">
              <a:defRPr/>
            </a:pPr>
            <a:r>
              <a:rPr lang="hu-HU" sz="2400" b="1" dirty="0" smtClean="0"/>
              <a:t>GNI = GDP + beáramló tényezőjövedelmek - kiáramló tényezőjövedelmek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Nettó nemzeti termék</a:t>
            </a:r>
            <a:r>
              <a:rPr lang="hu-HU" sz="2000" dirty="0" smtClean="0"/>
              <a:t> </a:t>
            </a:r>
            <a:r>
              <a:rPr lang="hu-HU" sz="2000" b="1" dirty="0" smtClean="0"/>
              <a:t>(NNI </a:t>
            </a:r>
            <a:r>
              <a:rPr lang="hu-HU" sz="2000" dirty="0" smtClean="0"/>
              <a:t>– Nettó National </a:t>
            </a:r>
            <a:r>
              <a:rPr lang="hu-HU" sz="2000" dirty="0" err="1" smtClean="0"/>
              <a:t>Income</a:t>
            </a:r>
            <a:r>
              <a:rPr lang="hu-HU" sz="2000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b="1" dirty="0" smtClean="0"/>
              <a:t>NDP   +  beáramló tényezőjövedelmek - kiáramló tényezőjövedelmek</a:t>
            </a:r>
            <a:endParaRPr lang="hu-HU" sz="2200" b="1" dirty="0" smtClean="0"/>
          </a:p>
          <a:p>
            <a:pPr lvl="1" eaLnBrk="1" hangingPunct="1">
              <a:defRPr/>
            </a:pPr>
            <a:endParaRPr lang="hu-H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6684989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ldr-jovedelemaramlas-1080p_grf-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22" y="491318"/>
            <a:ext cx="8678927" cy="488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1956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C0C4244-758C-4660-8086-817036506057}" type="slidenum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54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3000" dirty="0" smtClean="0"/>
              <a:t>A nemzeti </a:t>
            </a:r>
            <a:r>
              <a:rPr lang="hu-HU" sz="3000" b="1" dirty="0" smtClean="0"/>
              <a:t>rendelkezésre álló </a:t>
            </a:r>
            <a:r>
              <a:rPr lang="hu-HU" sz="3000" dirty="0" smtClean="0"/>
              <a:t>mutatók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2400" dirty="0" smtClean="0"/>
              <a:t>Ha </a:t>
            </a:r>
            <a:r>
              <a:rPr lang="hu-HU" sz="2400" dirty="0"/>
              <a:t>figyelembe vesszük a segélyek, adományok és egyéb juttatások nemzetközi áramlását, akkor újabb jövedelmi mutatószámhoz </a:t>
            </a:r>
            <a:r>
              <a:rPr lang="hu-HU" sz="2400" dirty="0" smtClean="0"/>
              <a:t>jutunk.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 smtClean="0"/>
              <a:t>A </a:t>
            </a:r>
            <a:r>
              <a:rPr lang="hu-HU" sz="2400" dirty="0"/>
              <a:t>közvetlen ellenszolgáltatás nélkül áramló jövedelmeket </a:t>
            </a:r>
            <a:r>
              <a:rPr lang="hu-H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transzfereknek</a:t>
            </a:r>
            <a:r>
              <a:rPr lang="hu-HU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u-HU" sz="2400" dirty="0"/>
              <a:t>nevezzük.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Bruttó nemzeti </a:t>
            </a:r>
            <a:r>
              <a:rPr lang="hu-HU" sz="24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rendelkezésre</a:t>
            </a:r>
            <a:r>
              <a:rPr lang="hu-H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u-HU" sz="24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álló</a:t>
            </a:r>
            <a:r>
              <a:rPr lang="hu-H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u-H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jövedelem:</a:t>
            </a:r>
            <a:r>
              <a:rPr lang="hu-HU" sz="2400" b="1" dirty="0"/>
              <a:t> </a:t>
            </a:r>
            <a:r>
              <a:rPr lang="hu-HU" sz="2400" dirty="0"/>
              <a:t>a nemzetközi transzferekkel korrigált nemzeti jövedelem mutató </a:t>
            </a:r>
            <a:r>
              <a:rPr lang="hu-HU" sz="2400" b="1" dirty="0"/>
              <a:t>(GNDI</a:t>
            </a:r>
            <a:r>
              <a:rPr lang="hu-HU" sz="2400" b="1" dirty="0" smtClean="0"/>
              <a:t>)</a:t>
            </a:r>
            <a:r>
              <a:rPr lang="hu-HU" sz="2400" dirty="0" smtClean="0"/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b="1" dirty="0" smtClean="0"/>
              <a:t>GNDI </a:t>
            </a:r>
            <a:r>
              <a:rPr lang="hu-HU" sz="2400" b="1" dirty="0"/>
              <a:t>= GNI + beáramló transzferek - kiáramló transzferek</a:t>
            </a:r>
            <a:endParaRPr lang="hu-HU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/>
              <a:t>A </a:t>
            </a:r>
            <a:r>
              <a:rPr lang="hu-HU" sz="2400" dirty="0" err="1"/>
              <a:t>GNDI-nek</a:t>
            </a:r>
            <a:r>
              <a:rPr lang="hu-HU" sz="2400" dirty="0"/>
              <a:t> is van nettó párja a </a:t>
            </a:r>
            <a:r>
              <a:rPr lang="hu-HU" sz="2400" b="1" dirty="0"/>
              <a:t>nettó nemzeti rendelkezésre álló jövedelem (NNDI).</a:t>
            </a:r>
          </a:p>
        </p:txBody>
      </p:sp>
    </p:spTree>
    <p:extLst>
      <p:ext uri="{BB962C8B-B14F-4D97-AF65-F5344CB8AC3E}">
        <p14:creationId xmlns:p14="http://schemas.microsoft.com/office/powerpoint/2010/main" val="23832582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ia számának hely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CEA09A5-46D1-47F1-9567-8FECEBC0E8FE}" type="slidenum">
              <a:rPr lang="hu-HU" sz="1200"/>
              <a:pPr algn="r"/>
              <a:t>55</a:t>
            </a:fld>
            <a:endParaRPr lang="hu-HU" sz="120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hu-HU" sz="2400" b="1" smtClean="0"/>
              <a:t>SNA legfőbb mutatói</a:t>
            </a:r>
          </a:p>
        </p:txBody>
      </p:sp>
      <p:graphicFrame>
        <p:nvGraphicFramePr>
          <p:cNvPr id="36913" name="Group 4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73562132"/>
              </p:ext>
            </p:extLst>
          </p:nvPr>
        </p:nvGraphicFramePr>
        <p:xfrm>
          <a:off x="179388" y="1125538"/>
          <a:ext cx="8785225" cy="5672139"/>
        </p:xfrm>
        <a:graphic>
          <a:graphicData uri="http://schemas.openxmlformats.org/drawingml/2006/table">
            <a:tbl>
              <a:tblPr/>
              <a:tblGrid>
                <a:gridCol w="1800225"/>
                <a:gridCol w="2520950"/>
                <a:gridCol w="1871662"/>
                <a:gridCol w="2592388"/>
              </a:tblGrid>
              <a:tr h="151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Halmozódás szintje</a:t>
                      </a:r>
                      <a:endParaRPr kumimoji="0" 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Hazai </a:t>
                      </a: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mutatók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Nemzeti</a:t>
                      </a: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mutatók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071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r>
                        <a:rPr kumimoji="0" lang="hu-H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teljes kibocsátás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Nemzeti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Rendelkezésre álló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174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Bruttó</a:t>
                      </a: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bruttó hazai termék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bruttó nemzeti jövedelem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rendelkezésre álló bruttó nemzeti jövedelem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1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Nettó</a:t>
                      </a: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nettó hazai termék</a:t>
                      </a:r>
                      <a:endParaRPr kumimoji="0" lang="hu-H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nettó nemzeti jövedelem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rendelkezésre álló nettó nemzeti jövedelem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3038" name="Picture 30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628775"/>
            <a:ext cx="1223962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39" name="Picture 31" descr="meteoland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775" y="1716088"/>
            <a:ext cx="1368425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673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ia számának hely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7C1C4B1-6C64-4495-A767-F93A1544D48C}" type="slidenum">
              <a:rPr lang="hu-HU" sz="1200"/>
              <a:pPr algn="r"/>
              <a:t>56</a:t>
            </a:fld>
            <a:endParaRPr lang="hu-HU" sz="120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2800" b="1" smtClean="0"/>
              <a:t>SNA legfőbb mutatóinak kiszámítása</a:t>
            </a:r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33496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 b="1"/>
          </a:p>
        </p:txBody>
      </p:sp>
      <p:sp>
        <p:nvSpPr>
          <p:cNvPr id="4403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600200"/>
            <a:ext cx="8785225" cy="4525963"/>
          </a:xfrm>
        </p:spPr>
        <p:txBody>
          <a:bodyPr/>
          <a:lstStyle/>
          <a:p>
            <a:pPr eaLnBrk="1" hangingPunct="1"/>
            <a:r>
              <a:rPr lang="hu-HU" sz="2400" b="1" dirty="0" smtClean="0"/>
              <a:t>GDP</a:t>
            </a:r>
            <a:r>
              <a:rPr lang="hu-HU" sz="2400" dirty="0" smtClean="0"/>
              <a:t> = </a:t>
            </a:r>
            <a:r>
              <a:rPr lang="hu-HU" sz="2200" dirty="0" smtClean="0"/>
              <a:t>GO- Termelő felhasználás</a:t>
            </a:r>
          </a:p>
          <a:p>
            <a:pPr eaLnBrk="1" hangingPunct="1"/>
            <a:r>
              <a:rPr lang="hu-HU" sz="2400" b="1" dirty="0" smtClean="0"/>
              <a:t>NDP</a:t>
            </a:r>
            <a:r>
              <a:rPr lang="hu-HU" sz="2400" dirty="0" smtClean="0"/>
              <a:t> = </a:t>
            </a:r>
            <a:r>
              <a:rPr lang="hu-HU" sz="2200" dirty="0" smtClean="0"/>
              <a:t>GDP- Amortizáció</a:t>
            </a:r>
          </a:p>
          <a:p>
            <a:pPr eaLnBrk="1" hangingPunct="1"/>
            <a:r>
              <a:rPr lang="hu-HU" sz="2400" b="1" dirty="0" smtClean="0"/>
              <a:t>GNI</a:t>
            </a:r>
            <a:r>
              <a:rPr lang="hu-HU" sz="2400" dirty="0" smtClean="0"/>
              <a:t> = </a:t>
            </a:r>
            <a:r>
              <a:rPr lang="hu-HU" sz="2200" dirty="0" smtClean="0"/>
              <a:t>GDP + külföldről </a:t>
            </a:r>
            <a:r>
              <a:rPr lang="hu-HU" sz="2200" dirty="0" err="1" smtClean="0"/>
              <a:t>kapottelsődleges</a:t>
            </a:r>
            <a:r>
              <a:rPr lang="hu-HU" sz="2200" dirty="0" smtClean="0"/>
              <a:t> jövedelem-külföldre utalt elsődleges jövedelem</a:t>
            </a:r>
          </a:p>
          <a:p>
            <a:pPr eaLnBrk="1" hangingPunct="1"/>
            <a:r>
              <a:rPr lang="hu-HU" sz="2400" b="1" dirty="0" smtClean="0"/>
              <a:t>NNI</a:t>
            </a:r>
            <a:r>
              <a:rPr lang="hu-HU" sz="2400" dirty="0" smtClean="0"/>
              <a:t> = </a:t>
            </a:r>
            <a:r>
              <a:rPr lang="hu-HU" sz="2200" dirty="0" smtClean="0"/>
              <a:t>GNI – Amortizáció</a:t>
            </a:r>
          </a:p>
          <a:p>
            <a:pPr eaLnBrk="1" hangingPunct="1"/>
            <a:r>
              <a:rPr lang="hu-HU" sz="2400" b="1" dirty="0" smtClean="0"/>
              <a:t>NNI</a:t>
            </a:r>
            <a:r>
              <a:rPr lang="hu-HU" sz="2400" dirty="0" smtClean="0"/>
              <a:t> = </a:t>
            </a:r>
            <a:r>
              <a:rPr lang="hu-HU" sz="2200" dirty="0" smtClean="0"/>
              <a:t>NDP +</a:t>
            </a:r>
            <a:r>
              <a:rPr lang="hu-HU" sz="2400" dirty="0" smtClean="0"/>
              <a:t> </a:t>
            </a:r>
            <a:r>
              <a:rPr lang="hu-HU" sz="2200" dirty="0" smtClean="0"/>
              <a:t>külföldről kapott elsődleges jövedelem-külföldre utalt elsődleges jövedelem</a:t>
            </a:r>
          </a:p>
          <a:p>
            <a:pPr eaLnBrk="1" hangingPunct="1"/>
            <a:r>
              <a:rPr lang="hu-HU" sz="2400" b="1" dirty="0" smtClean="0"/>
              <a:t>GNDI</a:t>
            </a:r>
            <a:r>
              <a:rPr lang="hu-HU" sz="2400" dirty="0" smtClean="0"/>
              <a:t> = </a:t>
            </a:r>
            <a:r>
              <a:rPr lang="hu-HU" sz="2200" dirty="0" smtClean="0"/>
              <a:t>GNI+ külföldről kapott transzferek-külföldre utalt transzferek</a:t>
            </a:r>
          </a:p>
          <a:p>
            <a:pPr eaLnBrk="1" hangingPunct="1"/>
            <a:r>
              <a:rPr lang="hu-HU" sz="2400" b="1" dirty="0" smtClean="0"/>
              <a:t>NNDI</a:t>
            </a:r>
            <a:r>
              <a:rPr lang="hu-HU" sz="2400" dirty="0" smtClean="0"/>
              <a:t> = </a:t>
            </a:r>
            <a:r>
              <a:rPr lang="hu-HU" sz="2200" dirty="0" err="1" smtClean="0"/>
              <a:t>GNDI-Amortizáció</a:t>
            </a:r>
            <a:endParaRPr lang="hu-HU" sz="2400" dirty="0" smtClean="0"/>
          </a:p>
          <a:p>
            <a:pPr eaLnBrk="1" hangingPunct="1"/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422677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827584" y="404664"/>
            <a:ext cx="7859216" cy="6148536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u-HU" sz="3600" b="1" dirty="0" smtClean="0"/>
              <a:t>A gazdasági növekedés mérése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12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b="1" i="1" dirty="0" smtClean="0"/>
              <a:t>	</a:t>
            </a:r>
            <a:r>
              <a:rPr lang="hu-HU" dirty="0" smtClean="0"/>
              <a:t>A </a:t>
            </a:r>
            <a:r>
              <a:rPr lang="hu-HU" b="1" i="1" dirty="0" smtClean="0"/>
              <a:t>reál-GDP</a:t>
            </a:r>
            <a:r>
              <a:rPr lang="hu-HU" dirty="0" smtClean="0"/>
              <a:t> százalékos változása az előző év azonos időszakához képest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u-HU" dirty="0" smtClean="0"/>
              <a:t>	A végtermékek (és végső szolgáltatások) természetes mértékegységben kifejezett nagyságának %-os változása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hu-HU" sz="10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u-HU" dirty="0" smtClean="0"/>
              <a:t>Meghatározása a gyakorlatban: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hu-HU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hu-HU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u-HU" dirty="0" smtClean="0"/>
              <a:t>	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u-HU" dirty="0" err="1" smtClean="0"/>
              <a:t>GDP-deflátor</a:t>
            </a:r>
            <a:r>
              <a:rPr lang="hu-HU" dirty="0" smtClean="0"/>
              <a:t> a gyakorlatban: 1-  az inflációs ráta</a:t>
            </a:r>
            <a:endParaRPr lang="hu-HU" b="1" dirty="0" smtClean="0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1600200" y="4495800"/>
          <a:ext cx="68405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gyenlet" r:id="rId4" imgW="3810000" imgH="431800" progId="Equation.3">
                  <p:embed/>
                </p:oleObj>
              </mc:Choice>
              <mc:Fallback>
                <p:oleObj name="Egyenlet" r:id="rId4" imgW="3810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95800"/>
                        <a:ext cx="684053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119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://tenytar.hu/sites/default/files/images/n%C3%B6veked%C3%A9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064896" cy="54726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63741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s://d3knx7v8i1y46b.cloudfront.net/2018/03/ferke7-730x39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8064896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zövegdoboz 2"/>
          <p:cNvSpPr txBox="1"/>
          <p:nvPr/>
        </p:nvSpPr>
        <p:spPr>
          <a:xfrm>
            <a:off x="683568" y="18864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/>
              <a:t>Az az EU-s források hatása a magyar GDP alakulására (2006-os árakon)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6410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hu-HU" altLang="hu-HU" sz="4000" smtClean="0"/>
              <a:t>A gazdaság monetáris elmélete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435975" cy="5073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Keynes fő célja az Általános elméletben az volt, hogy kifejlesszen </a:t>
            </a:r>
            <a:r>
              <a:rPr lang="hu-HU" altLang="hu-HU" sz="2400" b="1" dirty="0" smtClean="0"/>
              <a:t>egy olyan elméleti modellt amelyben a pénz aktív szerepet játszik.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Az általa klasszikusnak nevezett elmélet egy olyan gazdaságot ír le </a:t>
            </a:r>
            <a:r>
              <a:rPr lang="hu-HU" altLang="hu-HU" sz="2400" b="1" dirty="0" smtClean="0"/>
              <a:t>"amelyik használja ugyan a pénzt, de csak mint puszta tranzakciók közvetítő eszközét</a:t>
            </a:r>
            <a:r>
              <a:rPr lang="hu-HU" altLang="hu-HU" sz="2400" dirty="0" smtClean="0"/>
              <a:t> a reál dolgok és vagyontárgyak között, anélkül, hogy megengedné, hogy a  pénz befolyásolja a motívumokat és döntéseket" - </a:t>
            </a:r>
            <a:r>
              <a:rPr lang="hu-HU" altLang="hu-HU" sz="2400" b="1" dirty="0" smtClean="0"/>
              <a:t>ezt Keynes barter gazdaságnak (</a:t>
            </a:r>
            <a:r>
              <a:rPr lang="hu-HU" altLang="hu-HU" sz="2400" b="1" dirty="0" err="1" smtClean="0"/>
              <a:t>real-exchange</a:t>
            </a:r>
            <a:r>
              <a:rPr lang="hu-HU" altLang="hu-HU" sz="2400" b="1" dirty="0" smtClean="0"/>
              <a:t> </a:t>
            </a:r>
            <a:r>
              <a:rPr lang="hu-HU" altLang="hu-HU" sz="2400" b="1" dirty="0" err="1" smtClean="0"/>
              <a:t>economy</a:t>
            </a:r>
            <a:r>
              <a:rPr lang="hu-HU" altLang="hu-HU" sz="2400" b="1" dirty="0" smtClean="0"/>
              <a:t>) nevezi, szemben egy pénzgazdasággal </a:t>
            </a:r>
            <a:r>
              <a:rPr lang="hu-HU" altLang="hu-HU" sz="2400" dirty="0" smtClean="0"/>
              <a:t>"amelyben a pénz sajátos szerepet játszik és hat az érdekekre és döntésekre" (Keynes C.W. - XIV. 4O8. o.)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b="1" dirty="0" smtClean="0"/>
              <a:t>A kapitalizmus pénzgazdaság, nem írhatja le a működését egy olyan elmélet, ami nem tartalmazza a pénzt</a:t>
            </a:r>
          </a:p>
        </p:txBody>
      </p:sp>
    </p:spTree>
    <p:extLst>
      <p:ext uri="{BB962C8B-B14F-4D97-AF65-F5344CB8AC3E}">
        <p14:creationId xmlns:p14="http://schemas.microsoft.com/office/powerpoint/2010/main" val="327301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ED3FCCE-2560-476A-AC37-3F040A347034}" type="slidenum">
              <a:rPr lang="hu-HU" sz="1000"/>
              <a:pPr algn="r"/>
              <a:t>60</a:t>
            </a:fld>
            <a:endParaRPr lang="hu-HU" sz="100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908720"/>
            <a:ext cx="8003232" cy="594928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800" dirty="0" smtClean="0"/>
              <a:t>A nominális GDP az adott időszak árain számított, pénzben kifejezett GDP. </a:t>
            </a:r>
          </a:p>
          <a:p>
            <a:pPr lvl="1" eaLnBrk="1" hangingPunct="1">
              <a:lnSpc>
                <a:spcPct val="80000"/>
              </a:lnSpc>
            </a:pPr>
            <a:r>
              <a:rPr lang="hu-HU" sz="2400" dirty="0" smtClean="0"/>
              <a:t>A nominális GDP </a:t>
            </a:r>
            <a:r>
              <a:rPr lang="hu-HU" sz="2400" b="1" dirty="0" smtClean="0"/>
              <a:t>folyóáras</a:t>
            </a:r>
            <a:r>
              <a:rPr lang="hu-HU" sz="2400" dirty="0" smtClean="0"/>
              <a:t> mutató.</a:t>
            </a:r>
          </a:p>
          <a:p>
            <a:pPr eaLnBrk="1" hangingPunct="1">
              <a:lnSpc>
                <a:spcPct val="80000"/>
              </a:lnSpc>
            </a:pPr>
            <a:r>
              <a:rPr lang="hu-HU" sz="2800" dirty="0" smtClean="0"/>
              <a:t>A reál GDP-n a javak mennyiségében kifejezett GDP-t értjük, amelyet úgy kapunk, hogy a nominális GDP-t osztjuk a javak súlyozott átlagos árával, az árszínvonallal. Az árszínvonal jele P.</a:t>
            </a:r>
          </a:p>
          <a:p>
            <a:pPr eaLnBrk="1" hangingPunct="1">
              <a:lnSpc>
                <a:spcPct val="80000"/>
              </a:lnSpc>
            </a:pPr>
            <a:endParaRPr lang="hu-HU" sz="2800" b="1" dirty="0" smtClean="0"/>
          </a:p>
          <a:p>
            <a:pPr eaLnBrk="1" hangingPunct="1">
              <a:lnSpc>
                <a:spcPct val="80000"/>
              </a:lnSpc>
            </a:pPr>
            <a:endParaRPr lang="hu-HU" sz="2800" b="1" dirty="0" smtClean="0"/>
          </a:p>
          <a:p>
            <a:pPr eaLnBrk="1" hangingPunct="1">
              <a:lnSpc>
                <a:spcPct val="80000"/>
              </a:lnSpc>
            </a:pPr>
            <a:endParaRPr lang="hu-HU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hu-HU" sz="2800" dirty="0" smtClean="0"/>
              <a:t>A reál GDP-t egy összetett jószág egységeiben</a:t>
            </a:r>
            <a:r>
              <a:rPr lang="hu-HU" sz="2800" dirty="0" smtClean="0">
                <a:latin typeface="Arial" charset="0"/>
              </a:rPr>
              <a:t>(</a:t>
            </a:r>
            <a:r>
              <a:rPr lang="hu-HU" sz="2800" dirty="0" err="1" smtClean="0">
                <a:latin typeface="Arial" charset="0"/>
              </a:rPr>
              <a:t>Hicks</a:t>
            </a:r>
            <a:r>
              <a:rPr lang="hu-HU" sz="2800" dirty="0" smtClean="0">
                <a:latin typeface="Arial" charset="0"/>
              </a:rPr>
              <a:t>)</a:t>
            </a:r>
            <a:r>
              <a:rPr lang="hu-HU" sz="2800" dirty="0" smtClean="0"/>
              <a:t> mérjük. </a:t>
            </a:r>
          </a:p>
          <a:p>
            <a:pPr lvl="1" eaLnBrk="1" hangingPunct="1">
              <a:lnSpc>
                <a:spcPct val="80000"/>
              </a:lnSpc>
            </a:pPr>
            <a:r>
              <a:rPr lang="hu-HU" sz="2400" dirty="0" smtClean="0"/>
              <a:t>Az összetett jószág egy jószágkosár, amelyben az egyes javak részarányát a normális GDP-beli részarányuk adja meg.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075240" cy="634082"/>
          </a:xfrm>
        </p:spPr>
        <p:txBody>
          <a:bodyPr/>
          <a:lstStyle/>
          <a:p>
            <a:pPr eaLnBrk="1" hangingPunct="1"/>
            <a:r>
              <a:rPr lang="hu-HU" sz="4000" dirty="0" smtClean="0"/>
              <a:t>A </a:t>
            </a:r>
            <a:r>
              <a:rPr lang="hu-HU" sz="4000" dirty="0" err="1" smtClean="0"/>
              <a:t>nominál</a:t>
            </a:r>
            <a:r>
              <a:rPr lang="hu-HU" sz="4000" dirty="0" smtClean="0"/>
              <a:t> és reál GDP</a:t>
            </a:r>
          </a:p>
        </p:txBody>
      </p:sp>
      <p:graphicFrame>
        <p:nvGraphicFramePr>
          <p:cNvPr id="67591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203350383"/>
              </p:ext>
            </p:extLst>
          </p:nvPr>
        </p:nvGraphicFramePr>
        <p:xfrm>
          <a:off x="1115616" y="3573016"/>
          <a:ext cx="4567238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gyenlet" r:id="rId3" imgW="1562040" imgH="393480" progId="Equation.3">
                  <p:embed/>
                </p:oleObj>
              </mc:Choice>
              <mc:Fallback>
                <p:oleObj name="Egyenlet" r:id="rId3" imgW="156204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573016"/>
                        <a:ext cx="4567238" cy="1150938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accent1"/>
                          </a:gs>
                          <a:gs pos="100000">
                            <a:srgbClr val="5E5E47"/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203150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5"/>
      <p:bldP spid="6758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687B7BF-6B5B-4A2A-86DC-AFA5ED785F53}" type="slidenum">
              <a:rPr lang="hu-HU" sz="1000"/>
              <a:pPr algn="r"/>
              <a:t>61</a:t>
            </a:fld>
            <a:endParaRPr lang="hu-HU" sz="10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075240" cy="778098"/>
          </a:xfrm>
        </p:spPr>
        <p:txBody>
          <a:bodyPr/>
          <a:lstStyle/>
          <a:p>
            <a:pPr eaLnBrk="1" hangingPunct="1"/>
            <a:r>
              <a:rPr lang="hu-HU" sz="4000" dirty="0" smtClean="0"/>
              <a:t>A </a:t>
            </a:r>
            <a:r>
              <a:rPr lang="hu-HU" sz="4000" dirty="0" err="1" smtClean="0"/>
              <a:t>nominál</a:t>
            </a:r>
            <a:r>
              <a:rPr lang="hu-HU" sz="4000" dirty="0" smtClean="0"/>
              <a:t> és reál GDP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A reál GDP és az árszínvonal elméletben használt fogalom. A gyakorlatban ezeket a változatlan áras GDP (reál GDP) és az </a:t>
            </a:r>
            <a:r>
              <a:rPr lang="hu-HU" sz="2800" b="1" dirty="0" smtClean="0"/>
              <a:t>árindex </a:t>
            </a:r>
            <a:r>
              <a:rPr lang="hu-HU" sz="2800" dirty="0" smtClean="0"/>
              <a:t>(árszínvonal</a:t>
            </a:r>
            <a:r>
              <a:rPr lang="hu-HU" sz="2800" dirty="0" smtClean="0">
                <a:latin typeface="Arial" charset="0"/>
              </a:rPr>
              <a:t> </a:t>
            </a:r>
            <a:r>
              <a:rPr lang="hu-HU" sz="2800" dirty="0" smtClean="0"/>
              <a:t>változás) helyettesíti. 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A változatlan áras GDP egy régebbi időszak árain számított GDP. 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A változatlan áras GDP-t úgy határozzuk meg, hogy a folyóáras GDP-t osztjuk egy megfelelően megválasztott árindexszel. 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Az árindex egy árukosár jelenlegi árösszegének arányát mutatja egy régebbi időszakhoz (ún. bázisidőszakhoz) képest.</a:t>
            </a:r>
          </a:p>
        </p:txBody>
      </p:sp>
    </p:spTree>
    <p:extLst>
      <p:ext uri="{BB962C8B-B14F-4D97-AF65-F5344CB8AC3E}">
        <p14:creationId xmlns:p14="http://schemas.microsoft.com/office/powerpoint/2010/main" val="4128194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B3AFE06-0263-4325-8435-8783B897A509}" type="slidenum">
              <a:rPr lang="hu-HU" sz="1000"/>
              <a:pPr algn="r"/>
              <a:t>62</a:t>
            </a:fld>
            <a:endParaRPr lang="hu-HU" sz="100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4000" smtClean="0"/>
              <a:t>A nominál és reál GDP. Kísérletek a gazdasági jólét mérésére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változatlan áras GDP kiszámítására alkalmazott árindexet </a:t>
            </a:r>
            <a:r>
              <a:rPr lang="hu-H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GDP-deflátornak nevezzük,</a:t>
            </a:r>
            <a:r>
              <a:rPr lang="hu-HU" smtClean="0"/>
              <a:t> amely a GDP-be beszámító javak árindexe. A GDP-deflátor változása az infláció nagyságának legátfogóbb mutatója.</a:t>
            </a:r>
          </a:p>
        </p:txBody>
      </p:sp>
      <p:graphicFrame>
        <p:nvGraphicFramePr>
          <p:cNvPr id="76815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214438" y="4437063"/>
          <a:ext cx="623252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Egyenlet" r:id="rId3" imgW="2400120" imgH="393480" progId="Equation.3">
                  <p:embed/>
                </p:oleObj>
              </mc:Choice>
              <mc:Fallback>
                <p:oleObj name="Egyenlet" r:id="rId3" imgW="2400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4437063"/>
                        <a:ext cx="6232525" cy="102235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399195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68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8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 bldLvl="5"/>
      <p:bldP spid="76815" grpId="0" build="p" bldLvl="5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Indexek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Értékindex=</a:t>
            </a:r>
          </a:p>
          <a:p>
            <a:endParaRPr lang="hu-HU" dirty="0" smtClean="0"/>
          </a:p>
          <a:p>
            <a:r>
              <a:rPr lang="hu-HU" dirty="0" smtClean="0"/>
              <a:t>Volumenindex </a:t>
            </a:r>
            <a:r>
              <a:rPr lang="hu-HU" sz="2000" dirty="0" smtClean="0"/>
              <a:t>0</a:t>
            </a:r>
            <a:r>
              <a:rPr lang="hu-HU" dirty="0" smtClean="0"/>
              <a:t>=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Volumeninde</a:t>
            </a:r>
            <a:r>
              <a:rPr lang="hu-HU" dirty="0" smtClean="0"/>
              <a:t> </a:t>
            </a:r>
            <a:r>
              <a:rPr lang="hu-HU" sz="2000" dirty="0" smtClean="0"/>
              <a:t>1</a:t>
            </a:r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2916238" y="1250950"/>
          <a:ext cx="19431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4" name="Egyenlet" r:id="rId3" imgW="888840" imgH="583920" progId="Equation.3">
                  <p:embed/>
                </p:oleObj>
              </mc:Choice>
              <mc:Fallback>
                <p:oleObj name="Egyenlet" r:id="rId3" imgW="88884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250950"/>
                        <a:ext cx="1943100" cy="12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741710"/>
              </p:ext>
            </p:extLst>
          </p:nvPr>
        </p:nvGraphicFramePr>
        <p:xfrm>
          <a:off x="3819134" y="2448720"/>
          <a:ext cx="1958975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5" name="Egyenlet" r:id="rId5" imgW="863280" imgH="583920" progId="Equation.3">
                  <p:embed/>
                </p:oleObj>
              </mc:Choice>
              <mc:Fallback>
                <p:oleObj name="Egyenlet" r:id="rId5" imgW="86328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9134" y="2448720"/>
                        <a:ext cx="1958975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3521075" y="4221163"/>
          <a:ext cx="1901825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6" name="Egyenlet" r:id="rId7" imgW="838080" imgH="583920" progId="Equation.3">
                  <p:embed/>
                </p:oleObj>
              </mc:Choice>
              <mc:Fallback>
                <p:oleObj name="Egyenlet" r:id="rId7" imgW="83808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4221163"/>
                        <a:ext cx="1901825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308821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Árindexek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hu-HU" dirty="0" smtClean="0"/>
          </a:p>
          <a:p>
            <a:pPr>
              <a:lnSpc>
                <a:spcPct val="90000"/>
              </a:lnSpc>
            </a:pPr>
            <a:r>
              <a:rPr lang="hu-HU" dirty="0" smtClean="0"/>
              <a:t>Árindex </a:t>
            </a:r>
            <a:r>
              <a:rPr lang="hu-HU" sz="2000" dirty="0" smtClean="0"/>
              <a:t>1</a:t>
            </a:r>
            <a:r>
              <a:rPr lang="hu-HU" dirty="0" smtClean="0"/>
              <a:t>=</a:t>
            </a:r>
          </a:p>
          <a:p>
            <a:pPr>
              <a:lnSpc>
                <a:spcPct val="90000"/>
              </a:lnSpc>
            </a:pPr>
            <a:endParaRPr lang="hu-HU" dirty="0" smtClean="0"/>
          </a:p>
          <a:p>
            <a:pPr>
              <a:lnSpc>
                <a:spcPct val="90000"/>
              </a:lnSpc>
            </a:pPr>
            <a:endParaRPr lang="hu-HU" dirty="0" smtClean="0"/>
          </a:p>
          <a:p>
            <a:pPr>
              <a:lnSpc>
                <a:spcPct val="90000"/>
              </a:lnSpc>
            </a:pPr>
            <a:r>
              <a:rPr lang="hu-HU" dirty="0" smtClean="0"/>
              <a:t>Árindex </a:t>
            </a:r>
            <a:r>
              <a:rPr lang="hu-HU" sz="2000" dirty="0" smtClean="0"/>
              <a:t>0</a:t>
            </a:r>
            <a:r>
              <a:rPr lang="hu-HU" dirty="0" smtClean="0"/>
              <a:t>=</a:t>
            </a:r>
          </a:p>
          <a:p>
            <a:pPr>
              <a:lnSpc>
                <a:spcPct val="90000"/>
              </a:lnSpc>
            </a:pPr>
            <a:endParaRPr lang="hu-HU" dirty="0" smtClean="0"/>
          </a:p>
          <a:p>
            <a:pPr>
              <a:lnSpc>
                <a:spcPct val="90000"/>
              </a:lnSpc>
            </a:pPr>
            <a:r>
              <a:rPr lang="hu-HU" dirty="0" smtClean="0"/>
              <a:t>Az előbbi a </a:t>
            </a:r>
            <a:r>
              <a:rPr lang="hu-HU" dirty="0" err="1" smtClean="0"/>
              <a:t>GDP-deflátor</a:t>
            </a:r>
            <a:r>
              <a:rPr lang="hu-HU" dirty="0" smtClean="0"/>
              <a:t>, az utóbbi a fogyasztói árindex formátum</a:t>
            </a: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2771775" y="1773238"/>
          <a:ext cx="1901825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" name="Egyenlet" r:id="rId3" imgW="838080" imgH="583920" progId="Equation.3">
                  <p:embed/>
                </p:oleObj>
              </mc:Choice>
              <mc:Fallback>
                <p:oleObj name="Egyenlet" r:id="rId3" imgW="83808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773238"/>
                        <a:ext cx="1901825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2771775" y="3573463"/>
          <a:ext cx="1958975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" name="Egyenlet" r:id="rId5" imgW="863280" imgH="583920" progId="Equation.3">
                  <p:embed/>
                </p:oleObj>
              </mc:Choice>
              <mc:Fallback>
                <p:oleObj name="Egyenlet" r:id="rId5" imgW="86328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573463"/>
                        <a:ext cx="1958975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69785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Összefüggések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mtClean="0"/>
          </a:p>
          <a:p>
            <a:r>
              <a:rPr lang="hu-HU" smtClean="0"/>
              <a:t>1. </a:t>
            </a:r>
          </a:p>
          <a:p>
            <a:endParaRPr lang="hu-HU" smtClean="0"/>
          </a:p>
          <a:p>
            <a:endParaRPr lang="hu-HU" smtClean="0"/>
          </a:p>
          <a:p>
            <a:r>
              <a:rPr lang="hu-HU" smtClean="0"/>
              <a:t>2. Nominális GDP: GDP-deflátor=Reál-GDP</a:t>
            </a:r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403350" y="1858963"/>
          <a:ext cx="18002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" name="Egyenlet" r:id="rId3" imgW="545760" imgH="266400" progId="Equation.3">
                  <p:embed/>
                </p:oleObj>
              </mc:Choice>
              <mc:Fallback>
                <p:oleObj name="Egyenlet" r:id="rId3" imgW="5457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858963"/>
                        <a:ext cx="1800225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3708400" y="1965325"/>
          <a:ext cx="201612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" name="Egyenlet" r:id="rId5" imgW="545760" imgH="266400" progId="Equation.3">
                  <p:embed/>
                </p:oleObj>
              </mc:Choice>
              <mc:Fallback>
                <p:oleObj name="Egyenlet" r:id="rId5" imgW="5457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1965325"/>
                        <a:ext cx="201612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78859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D440D53-B378-4448-8A38-BF81DE96836E}" type="slidenum">
              <a:rPr lang="hu-HU" sz="1000"/>
              <a:pPr algn="r"/>
              <a:t>66</a:t>
            </a:fld>
            <a:endParaRPr lang="hu-HU" sz="100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4000" b="1" i="1" smtClean="0"/>
              <a:t>A gazdasági jólét mérése</a:t>
            </a:r>
            <a:br>
              <a:rPr lang="hu-HU" sz="4000" b="1" i="1" smtClean="0"/>
            </a:br>
            <a:endParaRPr lang="hu-HU" sz="4000" b="1" i="1" smtClean="0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 eaLnBrk="1" hangingPunct="1"/>
            <a:r>
              <a:rPr lang="hu-HU" smtClean="0"/>
              <a:t>A GDP a termelés és a jövedelem alapvető mutatója, de mégsem tekinthető a gazdasági jólét mérésére szolgáló mutatónak, ugyanis önmagában a megtermelt és a hazai gazdasági szereplőkhöz áramló jövedelem változása alapján nem lehet megítélni az ország gazdasági jólétének változását.</a:t>
            </a:r>
          </a:p>
        </p:txBody>
      </p:sp>
    </p:spTree>
    <p:extLst>
      <p:ext uri="{BB962C8B-B14F-4D97-AF65-F5344CB8AC3E}">
        <p14:creationId xmlns:p14="http://schemas.microsoft.com/office/powerpoint/2010/main" val="3608559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1B106CC-D751-4010-A672-78FB914D5DEA}" type="slidenum">
              <a:rPr lang="hu-HU" sz="1000"/>
              <a:pPr algn="r"/>
              <a:t>67</a:t>
            </a:fld>
            <a:endParaRPr lang="hu-HU" sz="100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4000" smtClean="0"/>
              <a:t>Legismertebb mutató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952500" lvl="1" indent="-495300" eaLnBrk="1" hangingPunct="1"/>
            <a:r>
              <a:rPr lang="hu-HU" b="1" i="1" dirty="0" smtClean="0"/>
              <a:t>Az emberi fejlődés indexe (HDI):  </a:t>
            </a:r>
            <a:endParaRPr lang="hu-HU" dirty="0" smtClean="0"/>
          </a:p>
          <a:p>
            <a:pPr marL="1352550" lvl="2" indent="-438150" eaLnBrk="1" hangingPunct="1"/>
            <a:r>
              <a:rPr lang="hu-HU" dirty="0" smtClean="0"/>
              <a:t>A </a:t>
            </a:r>
            <a:r>
              <a:rPr lang="hu-HU" dirty="0" err="1" smtClean="0"/>
              <a:t>HDI-t</a:t>
            </a:r>
            <a:r>
              <a:rPr lang="hu-HU" dirty="0" smtClean="0"/>
              <a:t> az ENSZ munkacsoportja dolgozta ki, az emberi jólét jellemzésére. </a:t>
            </a:r>
          </a:p>
          <a:p>
            <a:pPr marL="952500" lvl="1" indent="-495300" eaLnBrk="1" hangingPunct="1"/>
            <a:r>
              <a:rPr lang="hu-HU" dirty="0" smtClean="0"/>
              <a:t>A HDI figyelembe veszi:</a:t>
            </a:r>
          </a:p>
          <a:p>
            <a:pPr marL="1352550" lvl="2" indent="-438150" eaLnBrk="1" hangingPunct="1">
              <a:buFont typeface="Wingdings" pitchFamily="2" charset="2"/>
              <a:buAutoNum type="arabicPeriod"/>
            </a:pPr>
            <a:r>
              <a:rPr lang="hu-HU" dirty="0" smtClean="0"/>
              <a:t>a születéskor várható átlagos élettartamot;</a:t>
            </a:r>
          </a:p>
          <a:p>
            <a:pPr marL="1352550" lvl="2" indent="-438150" eaLnBrk="1" hangingPunct="1">
              <a:buFont typeface="Wingdings" pitchFamily="2" charset="2"/>
              <a:buAutoNum type="arabicPeriod"/>
            </a:pPr>
            <a:r>
              <a:rPr lang="hu-HU" dirty="0" smtClean="0"/>
              <a:t>a népesség átlagos iskolázottsági szintjét; </a:t>
            </a:r>
          </a:p>
          <a:p>
            <a:pPr marL="1352550" lvl="2" indent="-438150" eaLnBrk="1" hangingPunct="1">
              <a:buFont typeface="Wingdings" pitchFamily="2" charset="2"/>
              <a:buAutoNum type="arabicPeriod"/>
            </a:pPr>
            <a:r>
              <a:rPr lang="hu-HU" dirty="0" smtClean="0"/>
              <a:t>az egy főre jutó nemzeti jövedelmet.</a:t>
            </a:r>
          </a:p>
          <a:p>
            <a:pPr marL="952500" lvl="1" indent="-495300" eaLnBrk="1" hangingPunct="1"/>
            <a:r>
              <a:rPr lang="hu-HU" dirty="0" smtClean="0"/>
              <a:t>A három adat egyenlő súllyal esik latba a 0-1-ig terjedő HDI indexszám meghatározásakor. </a:t>
            </a:r>
          </a:p>
        </p:txBody>
      </p:sp>
    </p:spTree>
    <p:extLst>
      <p:ext uri="{BB962C8B-B14F-4D97-AF65-F5344CB8AC3E}">
        <p14:creationId xmlns:p14="http://schemas.microsoft.com/office/powerpoint/2010/main" val="1858430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190500" y="190500"/>
            <a:ext cx="86299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hlinkClick r:id="rId2"/>
              </a:rPr>
              <a:t>https://hu.wikipedia.org/wiki/Orsz%C3%A1gok_list%C3%A1ja_az_emberi_fejletts%C3%A9gi_index_alapj%C3%A1n</a:t>
            </a:r>
            <a:endParaRPr lang="hu-HU" dirty="0"/>
          </a:p>
        </p:txBody>
      </p:sp>
      <p:pic>
        <p:nvPicPr>
          <p:cNvPr id="12350" name="Picture 62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51" name="Picture 63" descr="22px-Flag_of_Norway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52" name="Picture 64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53" name="Picture 65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54" name="Picture 66" descr="20px-Flag_of_Switzerland.s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55" name="Picture 67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56" name="Picture 68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57" name="Picture 69" descr="22px-Flag_of_Australia.sv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58" name="Picture 70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59" name="Picture 71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60" name="Picture 72" descr="22px-Flag_of_Ireland.sv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61" name="Picture 73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62" name="Picture 74" descr="Red Arrow Dow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63" name="Picture 75" descr="22px-Flag_of_Germany.sv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64" name="Picture 76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65" name="Picture 77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66" name="Picture 78" descr="22px-Flag_of_Iceland.sv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67" name="Picture 79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68" name="Picture 80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69" name="Picture 81" descr="22px-Flag_of_Hong_Kong.sv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70" name="Picture 82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71" name="Picture 83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72" name="Picture 84" descr="22px-Flag_of_Sweden.sv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73" name="Picture 85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74" name="Picture 86" descr="Red Arrow Dow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75" name="Picture 87" descr="22px-Flag_of_Singapore.sv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76" name="Picture 88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77" name="Picture 89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78" name="Picture 90" descr="22px-Flag_of_the_Netherlands.sv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79" name="Picture 91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80" name="Picture 92" descr="Red Arrow Dow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81" name="Picture 93" descr="22px-Flag_of_Denmark.sv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82" name="Picture 94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83" name="Picture 95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84" name="Picture 96" descr="22px-Flag_of_Canada.sv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85" name="Picture 97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86" name="Picture 98" descr="Red Arrow Dow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87" name="Picture 99" descr="22px-Flag_of_the_United_States.sv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88" name="Picture 100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89" name="Picture 101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0" name="Picture 102" descr="22px-Flag_of_the_United_Kingdom.sv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1" name="Picture 103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2" name="Picture 104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3" name="Picture 105" descr="22px-Flag_of_Finland.sv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4" name="Picture 106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5" name="Picture 107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6" name="Picture 108" descr="22px-Flag_of_New_Zealand.sv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7" name="Picture 109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8" name="Picture 110" descr="Red Arrow Dow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9" name="Picture 111" descr="22px-Flag_of_Belgium_%28civil%29.sv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00" name="Picture 112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01" name="Picture 113" descr="Red Arrow Dow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02" name="Picture 114" descr="22px-Flag_of_Liechtenstein.sv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03" name="Picture 115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04" name="Picture 116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05" name="Picture 117" descr="22px-Flag_of_Japan.sv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06" name="Picture 118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07" name="Picture 119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08" name="Picture 120" descr="22px-Flag_of_Austria.sv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09" name="Picture 121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10" name="Picture 122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11" name="Picture 123" descr="22px-Flag_of_Norway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12" name="Picture 124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13" name="Picture 125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14" name="Picture 126" descr="20px-Flag_of_Switzerland.s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15" name="Picture 127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16" name="Picture 128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17" name="Picture 129" descr="22px-Flag_of_Australia.sv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18" name="Picture 130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19" name="Picture 131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20" name="Picture 132" descr="22px-Flag_of_Ireland.sv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21" name="Picture 133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22" name="Picture 134" descr="Red Arrow Dow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23" name="Picture 135" descr="22px-Flag_of_Germany.sv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24" name="Picture 136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25" name="Picture 137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26" name="Picture 138" descr="22px-Flag_of_Iceland.sv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27" name="Picture 139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28" name="Picture 140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29" name="Picture 141" descr="22px-Flag_of_Hong_Kong.sv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30" name="Picture 142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31" name="Picture 143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32" name="Picture 144" descr="22px-Flag_of_Sweden.sv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33" name="Picture 145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34" name="Picture 146" descr="Red Arrow Dow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35" name="Picture 147" descr="22px-Flag_of_Singapore.sv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36" name="Picture 148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37" name="Picture 149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38" name="Picture 150" descr="22px-Flag_of_the_Netherlands.sv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39" name="Picture 151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40" name="Picture 152" descr="Red Arrow Dow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41" name="Picture 153" descr="22px-Flag_of_Denmark.sv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42" name="Picture 154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43" name="Picture 155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44" name="Picture 156" descr="22px-Flag_of_Canada.sv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45" name="Picture 157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46" name="Picture 158" descr="Red Arrow Dow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47" name="Picture 159" descr="22px-Flag_of_the_United_States.sv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48" name="Picture 160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49" name="Picture 161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50" name="Picture 162" descr="22px-Flag_of_the_United_Kingdom.sv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51" name="Picture 163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52" name="Picture 164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53" name="Picture 165" descr="22px-Flag_of_Finland.sv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54" name="Picture 166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55" name="Picture 167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56" name="Picture 168" descr="22px-Flag_of_New_Zealand.sv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57" name="Picture 169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58" name="Picture 170" descr="Red Arrow Dow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59" name="Picture 171" descr="22px-Flag_of_Belgium_%28civil%29.sv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60" name="Picture 172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61" name="Picture 173" descr="Red Arrow Dow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62" name="Picture 174" descr="22px-Flag_of_Liechtenstein.sv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63" name="Picture 175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64" name="Picture 176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65" name="Picture 177" descr="22px-Flag_of_Japan.sv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66" name="Picture 178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67" name="Picture 179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68" name="Picture 180" descr="22px-Flag_of_Austria.sv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69" name="Picture 181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70" name="Picture 182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71" name="Picture 183" descr="22px-Flag_of_Norway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72" name="Picture 184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73" name="Picture 185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74" name="Picture 186" descr="20px-Flag_of_Switzerland.s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75" name="Picture 187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76" name="Picture 188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77" name="Picture 189" descr="22px-Flag_of_Australia.sv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78" name="Picture 190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79" name="Picture 191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80" name="Picture 192" descr="22px-Flag_of_Ireland.sv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81" name="Picture 193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82" name="Picture 194" descr="Red Arrow Dow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83" name="Picture 195" descr="22px-Flag_of_Germany.sv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84" name="Picture 196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85" name="Picture 197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86" name="Picture 198" descr="22px-Flag_of_Iceland.sv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87" name="Picture 199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88" name="Picture 200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89" name="Picture 201" descr="22px-Flag_of_Hong_Kong.sv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0" name="Picture 202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1" name="Picture 203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2" name="Picture 204" descr="22px-Flag_of_Sweden.sv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3" name="Picture 205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4" name="Picture 206" descr="Red Arrow Dow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5" name="Picture 207" descr="22px-Flag_of_Singapore.sv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6" name="Picture 208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7" name="Picture 209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8" name="Picture 210" descr="22px-Flag_of_the_Netherlands.sv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9" name="Picture 211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00" name="Picture 212" descr="Red Arrow Dow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01" name="Picture 213" descr="22px-Flag_of_Denmark.sv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02" name="Picture 214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03" name="Picture 215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04" name="Picture 216" descr="22px-Flag_of_Canada.sv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05" name="Picture 217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06" name="Picture 218" descr="Red Arrow Dow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07" name="Picture 219" descr="22px-Flag_of_the_United_States.sv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08" name="Picture 220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09" name="Picture 221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10" name="Picture 222" descr="22px-Flag_of_the_United_Kingdom.sv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11" name="Picture 223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12" name="Picture 224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13" name="Picture 225" descr="22px-Flag_of_Finland.sv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14" name="Picture 226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15" name="Picture 227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16" name="Picture 228" descr="22px-Flag_of_New_Zealand.sv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17" name="Picture 229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18" name="Picture 230" descr="Red Arrow Dow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19" name="Picture 231" descr="22px-Flag_of_Belgium_%28civil%29.sv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20" name="Picture 232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21" name="Picture 233" descr="Red Arrow Dow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22" name="Picture 234" descr="22px-Flag_of_Liechtenstein.sv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23" name="Picture 235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24" name="Picture 236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25" name="Picture 237" descr="22px-Flag_of_Japan.sv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26" name="Picture 238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27" name="Picture 239" descr="Álland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28" name="Picture 240" descr="22px-Flag_of_Austria.sv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29" name="Picture 241" descr="Növekedé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287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sz="3200" dirty="0" smtClean="0"/>
              <a:t>Keynes ironikusan a klasszikus gazdaságtanról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hu-HU" sz="2200" dirty="0" smtClean="0"/>
              <a:t>„Jóllehet magát </a:t>
            </a:r>
            <a:r>
              <a:rPr lang="hu-HU" sz="2200" dirty="0"/>
              <a:t>az elméletet az ortodox közgazdászok a </a:t>
            </a:r>
            <a:r>
              <a:rPr lang="hu-HU" sz="2200" dirty="0" smtClean="0"/>
              <a:t>legutóbbi időkig </a:t>
            </a:r>
            <a:r>
              <a:rPr lang="hu-HU" sz="2200" dirty="0"/>
              <a:t>nem vonták kétségbe, a tudományos előrelátás céljaira </a:t>
            </a:r>
            <a:r>
              <a:rPr lang="hu-HU" sz="2200" dirty="0" smtClean="0"/>
              <a:t>való kétségtelen </a:t>
            </a:r>
            <a:r>
              <a:rPr lang="hu-HU" sz="2200" dirty="0"/>
              <a:t>alkalmatlansága idővel jelentősen csökkentette </a:t>
            </a:r>
            <a:r>
              <a:rPr lang="hu-HU" sz="2200" dirty="0" smtClean="0"/>
              <a:t>követőinek presztízsét</a:t>
            </a:r>
            <a:r>
              <a:rPr lang="hu-HU" sz="2200" dirty="0"/>
              <a:t>. </a:t>
            </a:r>
            <a:r>
              <a:rPr lang="hu-HU" sz="2200" dirty="0" smtClean="0"/>
              <a:t>…a  közgazdászok </a:t>
            </a:r>
            <a:r>
              <a:rPr lang="hu-HU" sz="2200" dirty="0"/>
              <a:t>ugyan nem </a:t>
            </a:r>
            <a:r>
              <a:rPr lang="hu-HU" sz="2200" dirty="0" smtClean="0"/>
              <a:t>sokat törődtek </a:t>
            </a:r>
            <a:r>
              <a:rPr lang="hu-HU" sz="2200" dirty="0"/>
              <a:t>azzal, hogy hiányzik az összhang elméletük eredményei és </a:t>
            </a:r>
            <a:r>
              <a:rPr lang="hu-HU" sz="2200" dirty="0" smtClean="0"/>
              <a:t>a megfigyelt </a:t>
            </a:r>
            <a:r>
              <a:rPr lang="hu-HU" sz="2200" dirty="0"/>
              <a:t>tények között; de az egyezés hiánya nem kerülte el </a:t>
            </a:r>
            <a:r>
              <a:rPr lang="hu-HU" sz="2200" dirty="0" smtClean="0"/>
              <a:t>az egyszerű </a:t>
            </a:r>
            <a:r>
              <a:rPr lang="hu-HU" sz="2200" dirty="0"/>
              <a:t>emberek figyelmét, s ezek mindinkább megvonták </a:t>
            </a:r>
            <a:r>
              <a:rPr lang="hu-HU" sz="2200" dirty="0" smtClean="0"/>
              <a:t>a közgazdászoktól </a:t>
            </a:r>
            <a:r>
              <a:rPr lang="hu-HU" sz="2200" dirty="0"/>
              <a:t>azt a megbecsülést, amelyben más </a:t>
            </a:r>
            <a:r>
              <a:rPr lang="hu-HU" sz="2200" dirty="0" smtClean="0"/>
              <a:t>tudományágakat részesítettek</a:t>
            </a:r>
            <a:r>
              <a:rPr lang="hu-HU" sz="2200" dirty="0"/>
              <a:t>; olyan tudományágakat, amelyeknek az elméletei </a:t>
            </a:r>
            <a:r>
              <a:rPr lang="hu-HU" sz="2200" dirty="0" smtClean="0"/>
              <a:t>a gyakorlatban </a:t>
            </a:r>
            <a:r>
              <a:rPr lang="hu-HU" sz="2200" dirty="0"/>
              <a:t>megfigyelt tényekre alkalmazva megállták </a:t>
            </a:r>
            <a:r>
              <a:rPr lang="hu-HU" sz="2200" dirty="0" smtClean="0"/>
              <a:t>helyüket. A </a:t>
            </a:r>
            <a:r>
              <a:rPr lang="hu-HU" sz="2200" dirty="0"/>
              <a:t>hagyományos gazdasági elmélet sokat dicsőített </a:t>
            </a:r>
            <a:r>
              <a:rPr lang="hu-HU" sz="2200" i="1" dirty="0" smtClean="0"/>
              <a:t>optimizmusa </a:t>
            </a:r>
            <a:r>
              <a:rPr lang="hu-HU" sz="2200" dirty="0" smtClean="0"/>
              <a:t>miatt </a:t>
            </a:r>
            <a:r>
              <a:rPr lang="hu-HU" sz="2200" dirty="0"/>
              <a:t>a közgazdászokat olyan </a:t>
            </a:r>
            <a:r>
              <a:rPr lang="hu-HU" sz="2200" dirty="0" err="1"/>
              <a:t>Candide-oknak</a:t>
            </a:r>
            <a:r>
              <a:rPr lang="hu-HU" sz="2200" dirty="0"/>
              <a:t> kezdték tekinteni, </a:t>
            </a:r>
            <a:r>
              <a:rPr lang="hu-HU" sz="2200" dirty="0" smtClean="0"/>
              <a:t>akik kertjük </a:t>
            </a:r>
            <a:r>
              <a:rPr lang="hu-HU" sz="2200" dirty="0"/>
              <a:t>művelése kedvéért hátat fordítva a világnak, azt tanítják, </a:t>
            </a:r>
            <a:r>
              <a:rPr lang="hu-HU" sz="2200" dirty="0" smtClean="0"/>
              <a:t>hogy minden </a:t>
            </a:r>
            <a:r>
              <a:rPr lang="hu-HU" sz="2200" dirty="0"/>
              <a:t>a lehető legjobban menne a lehetséges világok </a:t>
            </a:r>
            <a:r>
              <a:rPr lang="hu-HU" sz="2200" dirty="0" smtClean="0"/>
              <a:t>eme legjobbikában</a:t>
            </a:r>
            <a:r>
              <a:rPr lang="hu-HU" sz="2200" dirty="0"/>
              <a:t>, ha mindent szabadjára engednének</a:t>
            </a:r>
            <a:r>
              <a:rPr lang="hu-HU" sz="2200" dirty="0" smtClean="0"/>
              <a:t>.”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4037272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hu-HU" altLang="hu-HU" smtClean="0"/>
              <a:t>A Say-törvény kritikája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Keynes </a:t>
            </a:r>
            <a:r>
              <a:rPr lang="hu-HU" altLang="hu-HU" sz="2800" b="1" dirty="0" smtClean="0"/>
              <a:t>a </a:t>
            </a:r>
            <a:r>
              <a:rPr lang="hu-HU" altLang="hu-HU" sz="2800" b="1" dirty="0" err="1" smtClean="0"/>
              <a:t>Say-törvényre</a:t>
            </a:r>
            <a:r>
              <a:rPr lang="hu-HU" altLang="hu-HU" sz="2800" b="1" dirty="0" smtClean="0"/>
              <a:t>  összpontosította kritikáját.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Felismerte, hogy az ortodox elmélet jóllehet formálisan pénzgazdaságról beszél, valójában </a:t>
            </a:r>
            <a:r>
              <a:rPr lang="hu-HU" altLang="hu-HU" sz="2800" dirty="0" err="1" smtClean="0"/>
              <a:t>naturálgazdaságban</a:t>
            </a:r>
            <a:r>
              <a:rPr lang="hu-HU" altLang="hu-HU" sz="2800" dirty="0" smtClean="0"/>
              <a:t> gondolkodik.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 err="1" smtClean="0"/>
              <a:t>Say</a:t>
            </a:r>
            <a:r>
              <a:rPr lang="hu-HU" altLang="hu-HU" sz="2800" dirty="0" smtClean="0"/>
              <a:t> lényegében azt feltételezi, hogy a gazdasági döntésekben </a:t>
            </a:r>
            <a:r>
              <a:rPr lang="hu-HU" altLang="hu-HU" sz="2800" b="1" dirty="0" smtClean="0"/>
              <a:t>a pénz nem játszik aktív szerepet, puszta technikai eszköz a csere lebonyolítására.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Ez abban jelentkezik, hogy </a:t>
            </a:r>
            <a:r>
              <a:rPr lang="hu-HU" altLang="hu-HU" sz="2800" b="1" dirty="0" smtClean="0"/>
              <a:t>a pénzt mindenki maradéktalanul elkölti </a:t>
            </a:r>
            <a:r>
              <a:rPr lang="hu-HU" altLang="hu-HU" sz="2800" dirty="0" smtClean="0"/>
              <a:t>–tranzakciós felfogás</a:t>
            </a:r>
          </a:p>
        </p:txBody>
      </p:sp>
    </p:spTree>
    <p:extLst>
      <p:ext uri="{BB962C8B-B14F-4D97-AF65-F5344CB8AC3E}">
        <p14:creationId xmlns:p14="http://schemas.microsoft.com/office/powerpoint/2010/main" val="33531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églalap 1"/>
          <p:cNvSpPr>
            <a:spLocks noChangeArrowheads="1"/>
          </p:cNvSpPr>
          <p:nvPr/>
        </p:nvSpPr>
        <p:spPr bwMode="auto">
          <a:xfrm>
            <a:off x="107950" y="0"/>
            <a:ext cx="8856663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/>
            <a:r>
              <a:rPr lang="hu-HU" sz="2800" b="1" dirty="0" err="1" smtClean="0">
                <a:latin typeface="Calibri" pitchFamily="34" charset="0"/>
              </a:rPr>
              <a:t>Say-törvény</a:t>
            </a:r>
            <a:endParaRPr lang="hu-HU" sz="2800" b="1" dirty="0" smtClean="0">
              <a:latin typeface="Calibri" pitchFamily="34" charset="0"/>
            </a:endParaRPr>
          </a:p>
          <a:p>
            <a:pPr hangingPunct="0"/>
            <a:r>
              <a:rPr lang="hu-HU" sz="2800" dirty="0" smtClean="0">
                <a:latin typeface="Calibri" pitchFamily="34" charset="0"/>
              </a:rPr>
              <a:t>"</a:t>
            </a:r>
            <a:r>
              <a:rPr lang="hu-HU" sz="2800" dirty="0">
                <a:latin typeface="Calibri" pitchFamily="34" charset="0"/>
              </a:rPr>
              <a:t>Érdemes rámutatnunk arra, hogy amint sor kerül egy jószág előállítására, attól a pillanattól kezdve piacot kínál más termékeknek is saját teljes értékének erejéig. Amint a termelő befejezte termékén utolsó műveletét, igencsak törekedik arra, hogy azonmód eladja nehogy kezeiben csökkenjen annak értéke. Nem kisebb hévvel próbálkozik ezután felhasználni az így nyert pénzösszeget, hiszen </a:t>
            </a:r>
            <a:r>
              <a:rPr lang="hu-HU" sz="2800" b="1" i="1" dirty="0">
                <a:latin typeface="Calibri" pitchFamily="34" charset="0"/>
              </a:rPr>
              <a:t>a pénz értéke szintén </a:t>
            </a:r>
            <a:r>
              <a:rPr lang="hu-HU" sz="2800" b="1" i="1" dirty="0" smtClean="0">
                <a:latin typeface="Calibri" pitchFamily="34" charset="0"/>
              </a:rPr>
              <a:t>romlandó</a:t>
            </a:r>
            <a:r>
              <a:rPr lang="hu-HU" sz="2800" dirty="0" smtClean="0">
                <a:latin typeface="Calibri" pitchFamily="34" charset="0"/>
              </a:rPr>
              <a:t>. A </a:t>
            </a:r>
            <a:r>
              <a:rPr lang="hu-HU" sz="2800" dirty="0">
                <a:latin typeface="Calibri" pitchFamily="34" charset="0"/>
              </a:rPr>
              <a:t>pénztől való megszabadulás egyetlen módja azonban az, ha másik terméket vásárolunk. Így tehát valamely termék előállításának puszta ténye közvetlenül szabad teret nyit más termékek számára</a:t>
            </a:r>
            <a:r>
              <a:rPr lang="hu-HU" sz="2800" dirty="0" smtClean="0">
                <a:latin typeface="Calibri" pitchFamily="34" charset="0"/>
              </a:rPr>
              <a:t>.„</a:t>
            </a:r>
          </a:p>
          <a:p>
            <a:pPr hangingPunct="0"/>
            <a:endParaRPr lang="hu-HU" sz="2800" dirty="0">
              <a:latin typeface="Calibri" pitchFamily="34" charset="0"/>
            </a:endParaRPr>
          </a:p>
          <a:p>
            <a:pPr hangingPunct="0"/>
            <a:r>
              <a:rPr lang="hu-HU" sz="2800" dirty="0" smtClean="0">
                <a:latin typeface="Calibri" pitchFamily="34" charset="0"/>
              </a:rPr>
              <a:t>J. B. </a:t>
            </a:r>
            <a:r>
              <a:rPr lang="hu-HU" sz="2800" dirty="0" err="1" smtClean="0">
                <a:latin typeface="Calibri" pitchFamily="34" charset="0"/>
              </a:rPr>
              <a:t>Say</a:t>
            </a:r>
            <a:endParaRPr lang="hu-HU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77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3230</TotalTime>
  <Words>3626</Words>
  <Application>Microsoft Office PowerPoint</Application>
  <PresentationFormat>Diavetítés a képernyőre (4:3 oldalarány)</PresentationFormat>
  <Paragraphs>490</Paragraphs>
  <Slides>68</Slides>
  <Notes>6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68</vt:i4>
      </vt:variant>
    </vt:vector>
  </HeadingPairs>
  <TitlesOfParts>
    <vt:vector size="76" baseType="lpstr">
      <vt:lpstr>Arial</vt:lpstr>
      <vt:lpstr>Calibri</vt:lpstr>
      <vt:lpstr>Courier New</vt:lpstr>
      <vt:lpstr>Times New Roman</vt:lpstr>
      <vt:lpstr>Verdana</vt:lpstr>
      <vt:lpstr>Wingdings</vt:lpstr>
      <vt:lpstr>Office-téma</vt:lpstr>
      <vt:lpstr>Egyenlet</vt:lpstr>
      <vt:lpstr>Makroökonómia</vt:lpstr>
      <vt:lpstr> John Maynard Keynes </vt:lpstr>
      <vt:lpstr>Miért volt rá szükség?</vt:lpstr>
      <vt:lpstr>PowerPoint bemutató</vt:lpstr>
      <vt:lpstr>Fő műve</vt:lpstr>
      <vt:lpstr>A gazdaság monetáris elmélete</vt:lpstr>
      <vt:lpstr>Keynes ironikusan a klasszikus gazdaságtanról</vt:lpstr>
      <vt:lpstr>A Say-törvény kritikája</vt:lpstr>
      <vt:lpstr>PowerPoint bemutató</vt:lpstr>
      <vt:lpstr>A Say-törvény kritikája</vt:lpstr>
      <vt:lpstr>Say-törvény kritika és elégtelen kereslet</vt:lpstr>
      <vt:lpstr>Pénzgazdaság</vt:lpstr>
      <vt:lpstr>Az uralkodó elméletet azonban csak időlegesen szorította háttérbe a keynesi, sőt felhígult</vt:lpstr>
      <vt:lpstr>Az árverező kiiktatása</vt:lpstr>
      <vt:lpstr>Hibás előfeltevések</vt:lpstr>
      <vt:lpstr>.</vt:lpstr>
      <vt:lpstr>A helyes elmélet kritériumai</vt:lpstr>
      <vt:lpstr>Mi a közgazdaságtan</vt:lpstr>
      <vt:lpstr>Mi a közgazdaságtan</vt:lpstr>
      <vt:lpstr>Kapitalizmus jellemzői</vt:lpstr>
      <vt:lpstr>További tulajdonságok</vt:lpstr>
      <vt:lpstr>Mi a pénz</vt:lpstr>
      <vt:lpstr>A nemzet gazdagságának vizsgálata</vt:lpstr>
      <vt:lpstr>.</vt:lpstr>
      <vt:lpstr>PowerPoint bemutató</vt:lpstr>
      <vt:lpstr>A pénzáramláson alapuló makroökonómia</vt:lpstr>
      <vt:lpstr>Társadalmi gazdagság</vt:lpstr>
      <vt:lpstr>Mérleg</vt:lpstr>
      <vt:lpstr>PowerPoint bemutató</vt:lpstr>
      <vt:lpstr>PowerPoint bemutató</vt:lpstr>
      <vt:lpstr>A pénz</vt:lpstr>
      <vt:lpstr>PowerPoint bemutató</vt:lpstr>
      <vt:lpstr>Nemzeti számvitel- nemzeti számlák</vt:lpstr>
      <vt:lpstr>PowerPoint bemutató</vt:lpstr>
      <vt:lpstr>Számlák</vt:lpstr>
      <vt:lpstr>Társadalmi szinten</vt:lpstr>
      <vt:lpstr>Folyó számlákból (tőke és pénzügyi számlák nélkül)</vt:lpstr>
      <vt:lpstr>Folyószámlák</vt:lpstr>
      <vt:lpstr>Tőkeszámlák</vt:lpstr>
      <vt:lpstr>Pénzügyi számlák (Később lesz érthető, ha bejön a bank is)</vt:lpstr>
      <vt:lpstr>A MAKROGAZDASÁG TELJESÍTMÉNYÉNEK MÉRÉSE Négy szektoros modell</vt:lpstr>
      <vt:lpstr>PowerPoint bemutató</vt:lpstr>
      <vt:lpstr>PowerPoint bemutató</vt:lpstr>
      <vt:lpstr>PowerPoint bemutató</vt:lpstr>
      <vt:lpstr>A nemzetgazdasági kibocsátás számbavételének módszerei, mutatószámai és problémáik</vt:lpstr>
      <vt:lpstr>A nemzetgazdasági kibocsátás számbavételének módszerei, mutatószámai és problémáik</vt:lpstr>
      <vt:lpstr>A nemzetgazdasági kibocsátás számbavételének módszerei, mutatószámai és problémáik</vt:lpstr>
      <vt:lpstr>A nemzetgazdasági kibocsátás számbavételének módszerei, mutatószámai és problémáik</vt:lpstr>
      <vt:lpstr>A nemzetgazdasági kibocsátás számbavételének módszerei, mutatószámai és problémáik</vt:lpstr>
      <vt:lpstr>A nemzetgazdasági kibocsátás számbavételének módszerei, mutatószámai és problémáik</vt:lpstr>
      <vt:lpstr>A számbavétel problémái</vt:lpstr>
      <vt:lpstr>A nemzeti mutatók</vt:lpstr>
      <vt:lpstr>PowerPoint bemutató</vt:lpstr>
      <vt:lpstr>A nemzeti rendelkezésre álló mutatók</vt:lpstr>
      <vt:lpstr>SNA legfőbb mutatói</vt:lpstr>
      <vt:lpstr>SNA legfőbb mutatóinak kiszámítása</vt:lpstr>
      <vt:lpstr>PowerPoint bemutató</vt:lpstr>
      <vt:lpstr>PowerPoint bemutató</vt:lpstr>
      <vt:lpstr>PowerPoint bemutató</vt:lpstr>
      <vt:lpstr>A nominál és reál GDP</vt:lpstr>
      <vt:lpstr>A nominál és reál GDP</vt:lpstr>
      <vt:lpstr>A nominál és reál GDP. Kísérletek a gazdasági jólét mérésére</vt:lpstr>
      <vt:lpstr>Indexek</vt:lpstr>
      <vt:lpstr>Árindexek</vt:lpstr>
      <vt:lpstr>Összefüggések</vt:lpstr>
      <vt:lpstr>A gazdasági jólét mérése </vt:lpstr>
      <vt:lpstr>Legismertebb 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159</cp:revision>
  <dcterms:created xsi:type="dcterms:W3CDTF">2011-12-06T13:04:46Z</dcterms:created>
  <dcterms:modified xsi:type="dcterms:W3CDTF">2019-11-13T14:43:54Z</dcterms:modified>
</cp:coreProperties>
</file>